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Lst>
  <p:sldSz cy="5143500" cx="9144000"/>
  <p:notesSz cx="6858000" cy="9144000"/>
  <p:embeddedFontLst>
    <p:embeddedFont>
      <p:font typeface="Roboto"/>
      <p:regular r:id="rId148"/>
      <p:bold r:id="rId149"/>
      <p:italic r:id="rId150"/>
      <p:boldItalic r:id="rId151"/>
    </p:embeddedFont>
    <p:embeddedFont>
      <p:font typeface="Helvetica Neue"/>
      <p:regular r:id="rId152"/>
      <p:bold r:id="rId153"/>
      <p:italic r:id="rId154"/>
      <p:boldItalic r:id="rId155"/>
    </p:embeddedFont>
    <p:embeddedFont>
      <p:font typeface="Roboto Mono"/>
      <p:regular r:id="rId156"/>
      <p:bold r:id="rId157"/>
      <p:italic r:id="rId158"/>
      <p:boldItalic r:id="rId1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Roboto-italic.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Roboto-bold.fntdata"/><Relationship Id="rId4" Type="http://schemas.openxmlformats.org/officeDocument/2006/relationships/slideMaster" Target="slideMasters/slideMaster1.xml"/><Relationship Id="rId148" Type="http://schemas.openxmlformats.org/officeDocument/2006/relationships/font" Target="fonts/Roboto-regular.fntdata"/><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RobotoMono-boldItalic.fntdata"/><Relationship Id="rId59" Type="http://schemas.openxmlformats.org/officeDocument/2006/relationships/slide" Target="slides/slide54.xml"/><Relationship Id="rId154" Type="http://schemas.openxmlformats.org/officeDocument/2006/relationships/font" Target="fonts/HelveticaNeue-italic.fntdata"/><Relationship Id="rId58" Type="http://schemas.openxmlformats.org/officeDocument/2006/relationships/slide" Target="slides/slide53.xml"/><Relationship Id="rId153" Type="http://schemas.openxmlformats.org/officeDocument/2006/relationships/font" Target="fonts/HelveticaNeue-bold.fntdata"/><Relationship Id="rId152" Type="http://schemas.openxmlformats.org/officeDocument/2006/relationships/font" Target="fonts/HelveticaNeue-regular.fntdata"/><Relationship Id="rId151" Type="http://schemas.openxmlformats.org/officeDocument/2006/relationships/font" Target="fonts/Roboto-boldItalic.fntdata"/><Relationship Id="rId158" Type="http://schemas.openxmlformats.org/officeDocument/2006/relationships/font" Target="fonts/RobotoMono-italic.fntdata"/><Relationship Id="rId157" Type="http://schemas.openxmlformats.org/officeDocument/2006/relationships/font" Target="fonts/RobotoMono-bold.fntdata"/><Relationship Id="rId156" Type="http://schemas.openxmlformats.org/officeDocument/2006/relationships/font" Target="fonts/RobotoMono-regular.fntdata"/><Relationship Id="rId155" Type="http://schemas.openxmlformats.org/officeDocument/2006/relationships/font" Target="fonts/HelveticaNeue-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nsorflow.org/datasets/catalog/open_images_challenge2019_detection" TargetMode="External"/><Relationship Id="rId3" Type="http://schemas.openxmlformats.org/officeDocument/2006/relationships/hyperlink" Target="https://storage.googleapis.com/openimages/web/visualizer/index.html?set=train&amp;type=detection&amp;c=%2Fm%2F0b_rs"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tensorflow/models/blob/master/research/object_detection/g3doc/detection_model_zoo.md"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GlfMJROL_R6HAcsqiFVKWfw1oTi23CRHEa5XVbNXH1Q/edit#gid=1281341257" TargetMode="Externa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GlfMJROL_R6HAcsqiFVKWfw1oTi23CRHEa5XVbNXH1Q/edit#gid=1281341257" TargetMode="Externa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GlfMJROL_R6HAcsqiFVKWfw1oTi23CRHEa5XVbNXH1Q/edit#gid=1281341257"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jonathan_hui/map-mean-average-precision-for-object-detection-45c121a31173"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cc37107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cc37107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e9fc8760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e9fc8760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ab4ea38e44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ab4ea38e44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ROI pooling can be applied to speed up the network.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ab4ea38e4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ab4ea38e44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region proposal network has a classifier and a regressor.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ab4ea38e4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ab4ea38e44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region proposal network has a classifier and a regressor.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a232ab2f9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a232ab2f9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a232ab2f9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a232ab2f9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2190ec8e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a2190ec8e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region proposal network has a classifier and a regressor.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b4ea38e4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ab4ea38e44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2190ec8e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a2190ec8e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b4ea38e4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ab4ea38e44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https://towardsdatascience.com/review-hypercolumn-instance-segmentation-367180495979</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b4ea38e4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ab4ea38e44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From PyImageSearch Imagenet Bundle page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e9fc8760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e9fc8760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508000" rtl="0" algn="l">
              <a:lnSpc>
                <a:spcPct val="115000"/>
              </a:lnSpc>
              <a:spcBef>
                <a:spcPts val="3600"/>
              </a:spcBef>
              <a:spcAft>
                <a:spcPts val="0"/>
              </a:spcAft>
              <a:buClr>
                <a:srgbClr val="051E50"/>
              </a:buClr>
              <a:buSzPts val="1500"/>
              <a:buAutoNum type="arabicPeriod"/>
            </a:pPr>
            <a:r>
              <a:rPr lang="en" sz="1500">
                <a:solidFill>
                  <a:srgbClr val="051E50"/>
                </a:solidFill>
              </a:rPr>
              <a:t>Define the lower bound on our learning rate (called </a:t>
            </a:r>
            <a:r>
              <a:rPr i="1" lang="en" sz="1500">
                <a:solidFill>
                  <a:srgbClr val="051E50"/>
                </a:solidFill>
              </a:rPr>
              <a:t>“base_lr”</a:t>
            </a:r>
            <a:r>
              <a:rPr lang="en" sz="1500">
                <a:solidFill>
                  <a:srgbClr val="051E50"/>
                </a:solidFill>
              </a:rPr>
              <a:t>).</a:t>
            </a:r>
            <a:endParaRPr sz="1500">
              <a:solidFill>
                <a:srgbClr val="051E50"/>
              </a:solidFill>
            </a:endParaRPr>
          </a:p>
          <a:p>
            <a:pPr indent="-323850" lvl="0" marL="508000" rtl="0" algn="l">
              <a:lnSpc>
                <a:spcPct val="115000"/>
              </a:lnSpc>
              <a:spcBef>
                <a:spcPts val="0"/>
              </a:spcBef>
              <a:spcAft>
                <a:spcPts val="0"/>
              </a:spcAft>
              <a:buClr>
                <a:srgbClr val="051E50"/>
              </a:buClr>
              <a:buSzPts val="1500"/>
              <a:buAutoNum type="arabicPeriod"/>
            </a:pPr>
            <a:r>
              <a:rPr lang="en" sz="1500">
                <a:solidFill>
                  <a:srgbClr val="051E50"/>
                </a:solidFill>
              </a:rPr>
              <a:t>Define the upper bound on the learning rate (called the </a:t>
            </a:r>
            <a:r>
              <a:rPr i="1" lang="en" sz="1500">
                <a:solidFill>
                  <a:srgbClr val="051E50"/>
                </a:solidFill>
              </a:rPr>
              <a:t>“max_lr”</a:t>
            </a:r>
            <a:r>
              <a:rPr lang="en" sz="1500">
                <a:solidFill>
                  <a:srgbClr val="051E50"/>
                </a:solidFill>
              </a:rPr>
              <a:t>).</a:t>
            </a:r>
            <a:endParaRPr sz="1500">
              <a:solidFill>
                <a:srgbClr val="051E50"/>
              </a:solidFill>
            </a:endParaRPr>
          </a:p>
          <a:p>
            <a:pPr indent="-323850" lvl="0" marL="508000" rtl="0" algn="l">
              <a:lnSpc>
                <a:spcPct val="115000"/>
              </a:lnSpc>
              <a:spcBef>
                <a:spcPts val="0"/>
              </a:spcBef>
              <a:spcAft>
                <a:spcPts val="0"/>
              </a:spcAft>
              <a:buClr>
                <a:srgbClr val="051E50"/>
              </a:buClr>
              <a:buSzPts val="1500"/>
              <a:buAutoNum type="arabicPeriod"/>
            </a:pPr>
            <a:r>
              <a:rPr lang="en" sz="1500">
                <a:solidFill>
                  <a:srgbClr val="051E50"/>
                </a:solidFill>
              </a:rPr>
              <a:t>Allow the learning rate to oscillate back and forth between these two bounds when training, slowly increasing and decreasing the learning rate </a:t>
            </a:r>
            <a:r>
              <a:rPr i="1" lang="en" sz="1500">
                <a:solidFill>
                  <a:srgbClr val="051E50"/>
                </a:solidFill>
              </a:rPr>
              <a:t>after every batch update</a:t>
            </a:r>
            <a:r>
              <a:rPr lang="en" sz="1500">
                <a:solidFill>
                  <a:srgbClr val="051E50"/>
                </a:solidFill>
              </a:rPr>
              <a:t>.</a:t>
            </a:r>
            <a:endParaRPr sz="1500">
              <a:solidFill>
                <a:srgbClr val="051E50"/>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c1333f268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c1333f268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ab4ea38e4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ab4ea38e44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ab4ea38e4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ab4ea38e44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Size of the dataset: </a:t>
            </a:r>
            <a:r>
              <a:rPr b="1" lang="en" sz="1200">
                <a:solidFill>
                  <a:srgbClr val="202124"/>
                </a:solidFill>
                <a:highlight>
                  <a:srgbClr val="FFFFFF"/>
                </a:highlight>
                <a:latin typeface="Roboto"/>
                <a:ea typeface="Roboto"/>
                <a:cs typeface="Roboto"/>
                <a:sym typeface="Roboto"/>
              </a:rPr>
              <a:t>Download size</a:t>
            </a:r>
            <a:r>
              <a:rPr lang="en" sz="1200">
                <a:solidFill>
                  <a:srgbClr val="202124"/>
                </a:solidFill>
                <a:highlight>
                  <a:srgbClr val="FFFFFF"/>
                </a:highlight>
                <a:latin typeface="Roboto"/>
                <a:ea typeface="Roboto"/>
                <a:cs typeface="Roboto"/>
                <a:sym typeface="Roboto"/>
              </a:rPr>
              <a:t>: </a:t>
            </a:r>
            <a:r>
              <a:rPr lang="en">
                <a:solidFill>
                  <a:srgbClr val="37474F"/>
                </a:solidFill>
                <a:highlight>
                  <a:srgbClr val="F1F3F4"/>
                </a:highlight>
                <a:latin typeface="Roboto Mono"/>
                <a:ea typeface="Roboto Mono"/>
                <a:cs typeface="Roboto Mono"/>
                <a:sym typeface="Roboto Mono"/>
              </a:rPr>
              <a:t>534.63 GiB</a:t>
            </a:r>
            <a:endParaRPr>
              <a:solidFill>
                <a:srgbClr val="37474F"/>
              </a:solidFill>
              <a:highlight>
                <a:srgbClr val="F1F3F4"/>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n" u="sng">
                <a:solidFill>
                  <a:schemeClr val="hlink"/>
                </a:solidFill>
                <a:hlinkClick r:id="rId2"/>
              </a:rPr>
              <a:t>https://www.tensorflow.org/datasets/catalog/open_images_challenge2019_detection</a:t>
            </a:r>
            <a:endParaRPr>
              <a:solidFill>
                <a:srgbClr val="37474F"/>
              </a:solidFill>
              <a:highlight>
                <a:srgbClr val="F1F3F4"/>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n" u="sng">
                <a:solidFill>
                  <a:schemeClr val="hlink"/>
                </a:solidFill>
                <a:hlinkClick r:id="rId3"/>
              </a:rPr>
              <a:t>https://storage.googleapis.com/openimages/web/visualizer/index.html?set=train&amp;type=detection&amp;c=%2Fm%2F0b_rs</a:t>
            </a:r>
            <a:endParaRPr>
              <a:solidFill>
                <a:srgbClr val="37474F"/>
              </a:solidFill>
              <a:highlight>
                <a:srgbClr val="F1F3F4"/>
              </a:highlight>
              <a:latin typeface="Roboto Mono"/>
              <a:ea typeface="Roboto Mono"/>
              <a:cs typeface="Roboto Mono"/>
              <a:sym typeface="Roboto Mono"/>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ab4ea38e4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ab4ea38e44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ab4ea38e4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gab4ea38e44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https://github.com/tensorflow/models/blob/master/research/object_detection/g3doc/detection_model_zoo.md</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a21b2894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a21b2894c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ab4ea38e4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ab4ea38e4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ab4ea38e4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ab4ea38e44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ab4ea38e4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gab4ea38e44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ab4ea38e4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ab4ea38e44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ebeb816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ebeb816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508000" rtl="0" algn="l">
              <a:lnSpc>
                <a:spcPct val="115000"/>
              </a:lnSpc>
              <a:spcBef>
                <a:spcPts val="3600"/>
              </a:spcBef>
              <a:spcAft>
                <a:spcPts val="0"/>
              </a:spcAft>
              <a:buClr>
                <a:srgbClr val="051E50"/>
              </a:buClr>
              <a:buSzPts val="1500"/>
              <a:buAutoNum type="arabicPeriod"/>
            </a:pPr>
            <a:r>
              <a:rPr lang="en" sz="1500">
                <a:solidFill>
                  <a:srgbClr val="051E50"/>
                </a:solidFill>
              </a:rPr>
              <a:t>Define the lower bound on our learning rate (called </a:t>
            </a:r>
            <a:r>
              <a:rPr i="1" lang="en" sz="1500">
                <a:solidFill>
                  <a:srgbClr val="051E50"/>
                </a:solidFill>
              </a:rPr>
              <a:t>“base_lr”</a:t>
            </a:r>
            <a:r>
              <a:rPr lang="en" sz="1500">
                <a:solidFill>
                  <a:srgbClr val="051E50"/>
                </a:solidFill>
              </a:rPr>
              <a:t>).</a:t>
            </a:r>
            <a:endParaRPr sz="1500">
              <a:solidFill>
                <a:srgbClr val="051E50"/>
              </a:solidFill>
            </a:endParaRPr>
          </a:p>
          <a:p>
            <a:pPr indent="-323850" lvl="0" marL="508000" rtl="0" algn="l">
              <a:lnSpc>
                <a:spcPct val="115000"/>
              </a:lnSpc>
              <a:spcBef>
                <a:spcPts val="0"/>
              </a:spcBef>
              <a:spcAft>
                <a:spcPts val="0"/>
              </a:spcAft>
              <a:buClr>
                <a:srgbClr val="051E50"/>
              </a:buClr>
              <a:buSzPts val="1500"/>
              <a:buAutoNum type="arabicPeriod"/>
            </a:pPr>
            <a:r>
              <a:rPr lang="en" sz="1500">
                <a:solidFill>
                  <a:srgbClr val="051E50"/>
                </a:solidFill>
              </a:rPr>
              <a:t>Define the upper bound on the learning rate (called the </a:t>
            </a:r>
            <a:r>
              <a:rPr i="1" lang="en" sz="1500">
                <a:solidFill>
                  <a:srgbClr val="051E50"/>
                </a:solidFill>
              </a:rPr>
              <a:t>“max_lr”</a:t>
            </a:r>
            <a:r>
              <a:rPr lang="en" sz="1500">
                <a:solidFill>
                  <a:srgbClr val="051E50"/>
                </a:solidFill>
              </a:rPr>
              <a:t>).</a:t>
            </a:r>
            <a:endParaRPr sz="1500">
              <a:solidFill>
                <a:srgbClr val="051E50"/>
              </a:solidFill>
            </a:endParaRPr>
          </a:p>
          <a:p>
            <a:pPr indent="-323850" lvl="0" marL="508000" rtl="0" algn="l">
              <a:lnSpc>
                <a:spcPct val="115000"/>
              </a:lnSpc>
              <a:spcBef>
                <a:spcPts val="0"/>
              </a:spcBef>
              <a:spcAft>
                <a:spcPts val="0"/>
              </a:spcAft>
              <a:buClr>
                <a:srgbClr val="051E50"/>
              </a:buClr>
              <a:buSzPts val="1500"/>
              <a:buAutoNum type="arabicPeriod"/>
            </a:pPr>
            <a:r>
              <a:rPr lang="en" sz="1500">
                <a:solidFill>
                  <a:srgbClr val="051E50"/>
                </a:solidFill>
              </a:rPr>
              <a:t>Allow the learning rate to oscillate back and forth between these two bounds when training, slowly increasing and decreasing the learning rate </a:t>
            </a:r>
            <a:r>
              <a:rPr i="1" lang="en" sz="1500">
                <a:solidFill>
                  <a:srgbClr val="051E50"/>
                </a:solidFill>
              </a:rPr>
              <a:t>after every batch update</a:t>
            </a:r>
            <a:r>
              <a:rPr lang="en" sz="1500">
                <a:solidFill>
                  <a:srgbClr val="051E50"/>
                </a:solidFill>
              </a:rPr>
              <a:t>.</a:t>
            </a:r>
            <a:endParaRPr sz="1500">
              <a:solidFill>
                <a:srgbClr val="051E50"/>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b4ea38e4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gab4ea38e44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b4ea38e44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ab4ea38e44_0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21b2894c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a21b2894c0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Evaluating the ambiguous indoor images from the image classification test set </a:t>
            </a:r>
            <a:r>
              <a:rPr lang="en" u="sng">
                <a:solidFill>
                  <a:schemeClr val="hlink"/>
                </a:solidFill>
                <a:hlinkClick r:id="rId2"/>
              </a:rPr>
              <a:t>https://docs.google.com/spreadsheets/d/1GlfMJROL_R6HAcsqiFVKWfw1oTi23CRHEa5XVbNXH1Q/edit#gid=1281341257</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ac3cdc352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ac3cdc352d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Evaluating the ambiguous indoor images from the image classification test set </a:t>
            </a:r>
            <a:r>
              <a:rPr lang="en" u="sng">
                <a:solidFill>
                  <a:schemeClr val="hlink"/>
                </a:solidFill>
                <a:hlinkClick r:id="rId2"/>
              </a:rPr>
              <a:t>https://docs.google.com/spreadsheets/d/1GlfMJROL_R6HAcsqiFVKWfw1oTi23CRHEa5XVbNXH1Q/edit#gid=1281341257</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ac3cdc352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ac3cdc352d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Evaluating the ambiguous indoor images from the image classification test set </a:t>
            </a:r>
            <a:r>
              <a:rPr lang="en" u="sng">
                <a:solidFill>
                  <a:schemeClr val="hlink"/>
                </a:solidFill>
                <a:hlinkClick r:id="rId2"/>
              </a:rPr>
              <a:t>https://docs.google.com/spreadsheets/d/1GlfMJROL_R6HAcsqiFVKWfw1oTi23CRHEa5XVbNXH1Q/edit#gid=1281341257</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b37d0600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b37d0600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c1333f26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c1333f268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ab37d0600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ab37d0600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a232ab2f98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a232ab2f98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ab37d0600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ab37d0600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992dd62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992dd62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ab37d0600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ab37d0600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c1333f268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c1333f268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a232ab2f9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a232ab2f9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c1333f268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c1333f268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c1333f268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c1333f268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c1333f268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c1333f268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c1333f268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c1333f268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a232ab2f9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a232ab2f9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232ab2f9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232ab2f9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faee6d94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faee6d94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992dd62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992dd62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01b2046b8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01b2046b8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faee6d94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faee6d94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ab4ea38e4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9" name="Google Shape;999;gab4ea38e44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d216b3c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d216b3c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f3f3bb64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f3f3bb64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f3f3bb64a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f3f3bb64a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292929"/>
                </a:solidFill>
                <a:highlight>
                  <a:srgbClr val="FFFFFF"/>
                </a:highlight>
                <a:latin typeface="Georgia"/>
                <a:ea typeface="Georgia"/>
                <a:cs typeface="Georgia"/>
                <a:sym typeface="Georgia"/>
              </a:rPr>
              <a:t>A heatmap is predicted</a:t>
            </a:r>
            <a:r>
              <a:rPr lang="en" sz="1600">
                <a:solidFill>
                  <a:srgbClr val="292929"/>
                </a:solidFill>
                <a:highlight>
                  <a:srgbClr val="FFFFFF"/>
                </a:highlight>
                <a:latin typeface="Georgia"/>
                <a:ea typeface="Georgia"/>
                <a:cs typeface="Georgia"/>
                <a:sym typeface="Georgia"/>
              </a:rPr>
              <a:t> </a:t>
            </a:r>
            <a:r>
              <a:rPr b="1" lang="en" sz="1600">
                <a:solidFill>
                  <a:srgbClr val="292929"/>
                </a:solidFill>
                <a:highlight>
                  <a:srgbClr val="FFFFFF"/>
                </a:highlight>
                <a:latin typeface="Georgia"/>
                <a:ea typeface="Georgia"/>
                <a:cs typeface="Georgia"/>
                <a:sym typeface="Georgia"/>
              </a:rPr>
              <a:t>and then resized</a:t>
            </a:r>
            <a:r>
              <a:rPr lang="en" sz="1600">
                <a:solidFill>
                  <a:srgbClr val="292929"/>
                </a:solidFill>
                <a:highlight>
                  <a:srgbClr val="FFFFFF"/>
                </a:highlight>
                <a:latin typeface="Georgia"/>
                <a:ea typeface="Georgia"/>
                <a:cs typeface="Georgia"/>
                <a:sym typeface="Georgia"/>
              </a:rPr>
              <a:t> to the size of the expanded bounding box or full image target and splat onto the image. The combination of heatmaps for every pixel is treated as a </a:t>
            </a:r>
            <a:r>
              <a:rPr lang="en" sz="1600">
                <a:solidFill>
                  <a:srgbClr val="292929"/>
                </a:solidFill>
                <a:highlight>
                  <a:srgbClr val="FFFFFF"/>
                </a:highlight>
                <a:latin typeface="Georgia"/>
                <a:ea typeface="Georgia"/>
                <a:cs typeface="Georgia"/>
                <a:sym typeface="Georgia"/>
              </a:rPr>
              <a:t>combined</a:t>
            </a:r>
            <a:r>
              <a:rPr lang="en" sz="1600">
                <a:solidFill>
                  <a:srgbClr val="292929"/>
                </a:solidFill>
                <a:highlight>
                  <a:srgbClr val="FFFFFF"/>
                </a:highlight>
                <a:latin typeface="Georgia"/>
                <a:ea typeface="Georgia"/>
                <a:cs typeface="Georgia"/>
                <a:sym typeface="Georgia"/>
              </a:rPr>
              <a:t> ‘multi-scale’ feature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01693657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01693657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f3f3bb64a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f3f3bb64a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292929"/>
                </a:solidFill>
                <a:highlight>
                  <a:srgbClr val="FFFFFF"/>
                </a:highlight>
                <a:latin typeface="Georgia"/>
                <a:ea typeface="Georgia"/>
                <a:cs typeface="Georgia"/>
                <a:sym typeface="Georgia"/>
              </a:rPr>
              <a:t>A heatmap is predicted</a:t>
            </a:r>
            <a:r>
              <a:rPr lang="en" sz="1600">
                <a:solidFill>
                  <a:srgbClr val="292929"/>
                </a:solidFill>
                <a:highlight>
                  <a:srgbClr val="FFFFFF"/>
                </a:highlight>
                <a:latin typeface="Georgia"/>
                <a:ea typeface="Georgia"/>
                <a:cs typeface="Georgia"/>
                <a:sym typeface="Georgia"/>
              </a:rPr>
              <a:t> </a:t>
            </a:r>
            <a:r>
              <a:rPr b="1" lang="en" sz="1600">
                <a:solidFill>
                  <a:srgbClr val="292929"/>
                </a:solidFill>
                <a:highlight>
                  <a:srgbClr val="FFFFFF"/>
                </a:highlight>
                <a:latin typeface="Georgia"/>
                <a:ea typeface="Georgia"/>
                <a:cs typeface="Georgia"/>
                <a:sym typeface="Georgia"/>
              </a:rPr>
              <a:t>and then resized</a:t>
            </a:r>
            <a:r>
              <a:rPr lang="en" sz="1600">
                <a:solidFill>
                  <a:srgbClr val="292929"/>
                </a:solidFill>
                <a:highlight>
                  <a:srgbClr val="FFFFFF"/>
                </a:highlight>
                <a:latin typeface="Georgia"/>
                <a:ea typeface="Georgia"/>
                <a:cs typeface="Georgia"/>
                <a:sym typeface="Georgia"/>
              </a:rPr>
              <a:t> to the size of the expanded bounding box or full image target and splat onto the image. The combination of heatmaps for every pixel is treated as a combined ‘multi-scale’ feature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654e4fe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654e4fe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fc3e3b2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fc3e3b2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01693657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01693657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01693657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01693657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486140fa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486140fa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86140fa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86140fa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0169365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0169365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01693657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01693657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3f3bb64a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f3f3bb64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f130fd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b8f130fd5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8f130fd5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b8f130fd5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654e4fe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a654e4fe5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e9fc8760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e9fc8760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e9fc8760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be9fc8760b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8f130fd5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b8f130fd5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Add pair of bedrooms and their cosine similarity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8f130fd5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b8f130fd54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Add pair of bedrooms and their cosine similarity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8f130fd5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8f130fd5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8f130fd5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with cosine similarity above 0.7 to the query image (top left)</a:t>
            </a:r>
            <a:endParaRPr/>
          </a:p>
        </p:txBody>
      </p:sp>
      <p:sp>
        <p:nvSpPr>
          <p:cNvPr id="297" name="Google Shape;297;gb8f130fd54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8f130fd5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with cosine similarity above 0.8 of the query image (top left)</a:t>
            </a:r>
            <a:endParaRPr/>
          </a:p>
        </p:txBody>
      </p:sp>
      <p:sp>
        <p:nvSpPr>
          <p:cNvPr id="306" name="Google Shape;306;gb8f130fd54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8f130fd5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Images with cosine similarity above 0.8 of the query image (eft)</a:t>
            </a:r>
            <a:endParaRPr>
              <a:solidFill>
                <a:schemeClr val="dk1"/>
              </a:solidFill>
            </a:endParaRPr>
          </a:p>
          <a:p>
            <a:pPr indent="0" lvl="0" marL="0" rtl="0" algn="l">
              <a:spcBef>
                <a:spcPts val="0"/>
              </a:spcBef>
              <a:spcAft>
                <a:spcPts val="0"/>
              </a:spcAft>
              <a:buNone/>
            </a:pPr>
            <a:r>
              <a:t/>
            </a:r>
            <a:endParaRPr/>
          </a:p>
        </p:txBody>
      </p:sp>
      <p:sp>
        <p:nvSpPr>
          <p:cNvPr id="317" name="Google Shape;317;gb8f130fd54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8f130fd5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with cosine similarity above 0.8 to query image (top left)</a:t>
            </a:r>
            <a:endParaRPr b="1"/>
          </a:p>
        </p:txBody>
      </p:sp>
      <p:sp>
        <p:nvSpPr>
          <p:cNvPr id="327" name="Google Shape;327;gb8f130fd54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0a11d039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0a11d039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54218a64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4218a64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a11d039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0a11d039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f3f3bb64a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f3f3bb64a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f3f3bb64a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f3f3bb64a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f3f3bb64a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f3f3bb64a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f3f3bb64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f3f3bb64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992dd627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992dd627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0f39366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0f39366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f3f3bb64a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f3f3bb64a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9d2c40c5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9d2c40c5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e9fc8760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e9fc8760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e9fc8760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be9fc8760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4218a64c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54218a64c7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4218a64c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54218a64c7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54218a64c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54218a64c7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54218a64c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54218a64c7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54218a64c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54218a64c7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54218a64c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4218a64c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54218a64c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54218a64c7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1a9ca3d3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c1a9ca3d3f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c1a9ca3d3f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c1a9ca3d3f_3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1a9ca3d3f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c1a9ca3d3f_3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e94a282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e94a282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https://muellerzr.github.io/fastblog/2021/02/14/Pytorchtofastai.html</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1a9ca3d3f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c1a9ca3d3f_3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https://blog.paperspace.com/mean-average-precision/#:~:text=To%20evaluate%20object%20detection%20models,model%20is%20in%20its%20detections.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c1a9ca3d3f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c1a9ca3d3f_3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https://medium.com/@jonathan_hui/map-mean-average-precision-for-object-detection-45c121a31173</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1a9ca3d3f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1a9ca3d3f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87191628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87191628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387191628b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387191628b_6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An image pyramid is simply a </a:t>
            </a:r>
            <a:r>
              <a:rPr i="1" lang="en">
                <a:solidFill>
                  <a:schemeClr val="dk1"/>
                </a:solidFill>
              </a:rPr>
              <a:t>multi-scale representation </a:t>
            </a:r>
            <a:r>
              <a:rPr lang="en">
                <a:solidFill>
                  <a:schemeClr val="dk1"/>
                </a:solidFill>
              </a:rPr>
              <a:t>of an image (Figure 13.1, </a:t>
            </a:r>
            <a:r>
              <a:rPr i="1" lang="en">
                <a:solidFill>
                  <a:schemeClr val="dk1"/>
                </a:solidFill>
              </a:rPr>
              <a:t>right</a:t>
            </a:r>
            <a:r>
              <a:rPr lang="en">
                <a:solidFill>
                  <a:schemeClr val="dk1"/>
                </a:solidFill>
              </a:rPr>
              <a:t>). Using an image pyramid allows us to find objects in images at different scales of an image.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the bottom of the pyramid, we have the original image at its original size (in terms of width and height). At each subsequent layer, the image is resized (subsampled). The image is progressively subsampled until some stopping criterion is met which is typically a minimum size being reached, indicating that no further subsampling needs to take place.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An image pyramid is simply a </a:t>
            </a:r>
            <a:r>
              <a:rPr i="1" lang="en">
                <a:solidFill>
                  <a:schemeClr val="dk1"/>
                </a:solidFill>
              </a:rPr>
              <a:t>multi-scale representation </a:t>
            </a:r>
            <a:r>
              <a:rPr lang="en">
                <a:solidFill>
                  <a:schemeClr val="dk1"/>
                </a:solidFill>
              </a:rPr>
              <a:t>of an image (Figure 13.1, </a:t>
            </a:r>
            <a:r>
              <a:rPr i="1" lang="en">
                <a:solidFill>
                  <a:schemeClr val="dk1"/>
                </a:solidFill>
              </a:rPr>
              <a:t>right</a:t>
            </a:r>
            <a:r>
              <a:rPr lang="en">
                <a:solidFill>
                  <a:schemeClr val="dk1"/>
                </a:solidFill>
              </a:rPr>
              <a:t>). Using an image pyramid allows us to find objects in images at different scales of an image.</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At the bottom of the pyramid, we have the original image at its original size (in terms of width and height). At each subsequent layer, the image is resized (subsampled). The image is progressively subsampled until some stopping criterion is met which is typically a minimum size being reached, indicating that no further subsampling needs to take place. </a:t>
            </a:r>
            <a:endParaRPr>
              <a:solidFill>
                <a:schemeClr val="dk1"/>
              </a:solidFill>
            </a:endParaRPr>
          </a:p>
          <a:p>
            <a:pPr indent="0" lvl="0" marL="0" rtl="0" algn="l">
              <a:lnSpc>
                <a:spcPct val="100000"/>
              </a:lnSpc>
              <a:spcBef>
                <a:spcPts val="1200"/>
              </a:spcBef>
              <a:spcAft>
                <a:spcPts val="0"/>
              </a:spcAft>
              <a:buSzPts val="1100"/>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387191628b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387191628b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87191628b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387191628b_6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87191628b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1387191628b_6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c3cdc352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ac3cdc352d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87191628b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87191628b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how none of the anchor boxes captures the full size of the horse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e9fc876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e9fc876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387191628b_6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387191628b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how none of the anchor boxes captures the full size of the horse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87191628b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87191628b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how none of the anchor boxes captures the full size of the horse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87191628b_6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87191628b_6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87191628b_6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87191628b_6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4218a64c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4218a64c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54218a64c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54218a64c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Computing the center of the bounding box and its dimensions is a regression problem, the distance between the predicted box coordinates (red) and the true box coordinates (black) is used to compute the loss function that we use to adjust the network’s weights. It’s important to understand that this ‘regression’ means predicting a continuous value, it does not refer to  linear or logistic regression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54218a64c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54218a64c7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Computing the center of the bounding box and its dimensions is a regression problem, the distance between the predicted box coordinates (red) and the true box coordinates (black) is used to compute the loss function that we use to adjust the network’s weights. It’s important to understand that this ‘regression’ means predicting a continuous value, it does not refer to  linear or logistic regression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54218a64c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4218a64c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54218a64c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54218a64c7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Score is the confidence of the model in the label, location</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ab4ea38e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ab4ea38e4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e9fc8760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e9fc8760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ab4ea38e4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gab4ea38e44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a232ab2f9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a232ab2f9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232ab2f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a232ab2f9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a232ab2f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a232ab2f9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a21b2894c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a21b2894c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a2190ec8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a2190ec8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b4ea38e4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ab4ea38e44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202124"/>
                </a:solidFill>
                <a:highlight>
                  <a:srgbClr val="FFFFFF"/>
                </a:highlight>
              </a:rPr>
              <a:t>Single shot detectors make predictions of feature maps at different scales, look at the downsampling applied in the figure</a:t>
            </a:r>
            <a:endParaRPr sz="1200">
              <a:solidFill>
                <a:srgbClr val="202124"/>
              </a:solidFill>
              <a:highlight>
                <a:srgbClr val="FFFFFF"/>
              </a:highlight>
            </a:endParaRPr>
          </a:p>
          <a:p>
            <a:pPr indent="0" lvl="0" marL="0" rtl="0" algn="l">
              <a:lnSpc>
                <a:spcPct val="100000"/>
              </a:lnSpc>
              <a:spcBef>
                <a:spcPts val="0"/>
              </a:spcBef>
              <a:spcAft>
                <a:spcPts val="0"/>
              </a:spcAft>
              <a:buSzPts val="1100"/>
              <a:buNone/>
            </a:pPr>
            <a:r>
              <a:t/>
            </a:r>
            <a:endParaRPr sz="1200">
              <a:solidFill>
                <a:srgbClr val="202124"/>
              </a:solidFill>
              <a:highlight>
                <a:srgbClr val="FFFFFF"/>
              </a:highlight>
            </a:endParaRPr>
          </a:p>
          <a:p>
            <a:pPr indent="0" lvl="0" marL="0" rtl="0" algn="l">
              <a:lnSpc>
                <a:spcPct val="100000"/>
              </a:lnSpc>
              <a:spcBef>
                <a:spcPts val="0"/>
              </a:spcBef>
              <a:spcAft>
                <a:spcPts val="0"/>
              </a:spcAft>
              <a:buSzPts val="1100"/>
              <a:buNone/>
            </a:pPr>
            <a:r>
              <a:rPr lang="en" sz="1200">
                <a:solidFill>
                  <a:srgbClr val="202124"/>
                </a:solidFill>
                <a:highlight>
                  <a:srgbClr val="FFFFFF"/>
                </a:highlight>
              </a:rPr>
              <a:t>A key </a:t>
            </a:r>
            <a:r>
              <a:rPr b="1" lang="en" sz="1200">
                <a:solidFill>
                  <a:srgbClr val="202124"/>
                </a:solidFill>
                <a:highlight>
                  <a:srgbClr val="FFFFFF"/>
                </a:highlight>
              </a:rPr>
              <a:t>difference between</a:t>
            </a:r>
            <a:r>
              <a:rPr lang="en" sz="1200">
                <a:solidFill>
                  <a:srgbClr val="202124"/>
                </a:solidFill>
                <a:highlight>
                  <a:srgbClr val="FFFFFF"/>
                </a:highlight>
              </a:rPr>
              <a:t> the two architectures is that the </a:t>
            </a:r>
            <a:r>
              <a:rPr b="1" lang="en" sz="1200">
                <a:solidFill>
                  <a:srgbClr val="202124"/>
                </a:solidFill>
                <a:highlight>
                  <a:srgbClr val="FFFFFF"/>
                </a:highlight>
              </a:rPr>
              <a:t>YOLO</a:t>
            </a:r>
            <a:r>
              <a:rPr lang="en" sz="1200">
                <a:solidFill>
                  <a:srgbClr val="202124"/>
                </a:solidFill>
                <a:highlight>
                  <a:srgbClr val="FFFFFF"/>
                </a:highlight>
              </a:rPr>
              <a:t> architecture utilizes two fully connected layers, whereas the </a:t>
            </a:r>
            <a:r>
              <a:rPr b="1" lang="en" sz="1200">
                <a:solidFill>
                  <a:srgbClr val="202124"/>
                </a:solidFill>
                <a:highlight>
                  <a:srgbClr val="FFFFFF"/>
                </a:highlight>
              </a:rPr>
              <a:t>SSD</a:t>
            </a:r>
            <a:r>
              <a:rPr lang="en" sz="1200">
                <a:solidFill>
                  <a:srgbClr val="202124"/>
                </a:solidFill>
                <a:highlight>
                  <a:srgbClr val="FFFFFF"/>
                </a:highlight>
              </a:rPr>
              <a:t> network uses convolutional layers of varying size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b4ea38e4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ab4ea38e44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b4ea38e4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ab4ea38e44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rPr>
              <a:t>A </a:t>
            </a:r>
            <a:r>
              <a:rPr lang="en" sz="1200">
                <a:solidFill>
                  <a:srgbClr val="202124"/>
                </a:solidFill>
                <a:highlight>
                  <a:srgbClr val="FFFFFF"/>
                </a:highlight>
              </a:rPr>
              <a:t>key </a:t>
            </a:r>
            <a:r>
              <a:rPr b="1" lang="en" sz="1200">
                <a:solidFill>
                  <a:srgbClr val="202124"/>
                </a:solidFill>
                <a:highlight>
                  <a:srgbClr val="FFFFFF"/>
                </a:highlight>
              </a:rPr>
              <a:t>difference between</a:t>
            </a:r>
            <a:r>
              <a:rPr lang="en" sz="1200">
                <a:solidFill>
                  <a:srgbClr val="202124"/>
                </a:solidFill>
                <a:highlight>
                  <a:srgbClr val="FFFFFF"/>
                </a:highlight>
              </a:rPr>
              <a:t> the two architectures is that the </a:t>
            </a:r>
            <a:r>
              <a:rPr b="1" lang="en" sz="1200">
                <a:solidFill>
                  <a:srgbClr val="202124"/>
                </a:solidFill>
                <a:highlight>
                  <a:srgbClr val="FFFFFF"/>
                </a:highlight>
              </a:rPr>
              <a:t>YOLO</a:t>
            </a:r>
            <a:r>
              <a:rPr lang="en" sz="1200">
                <a:solidFill>
                  <a:srgbClr val="202124"/>
                </a:solidFill>
                <a:highlight>
                  <a:srgbClr val="FFFFFF"/>
                </a:highlight>
              </a:rPr>
              <a:t> architecture utilizes two fully connected layers, whereas the </a:t>
            </a:r>
            <a:r>
              <a:rPr b="1" lang="en" sz="1200">
                <a:solidFill>
                  <a:srgbClr val="202124"/>
                </a:solidFill>
                <a:highlight>
                  <a:srgbClr val="FFFFFF"/>
                </a:highlight>
              </a:rPr>
              <a:t>SSD</a:t>
            </a:r>
            <a:r>
              <a:rPr lang="en" sz="1200">
                <a:solidFill>
                  <a:srgbClr val="202124"/>
                </a:solidFill>
                <a:highlight>
                  <a:srgbClr val="FFFFFF"/>
                </a:highlight>
              </a:rPr>
              <a:t> network uses convolutional layers of varying size</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1b2046b8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01b2046b8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e9fc8760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e9fc8760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1b2046b8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g101b2046b86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1b2046b8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101b2046b86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higher the probability of the class label, the lower the contribution to the overall loss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01b2046b8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101b2046b86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600">
                <a:solidFill>
                  <a:schemeClr val="dk1"/>
                </a:solidFill>
                <a:highlight>
                  <a:srgbClr val="FFFFFF"/>
                </a:highlight>
                <a:latin typeface="Georgia"/>
                <a:ea typeface="Georgia"/>
                <a:cs typeface="Georgia"/>
                <a:sym typeface="Georgia"/>
              </a:rPr>
              <a:t>To avoid the contribution of easy examples to the loss, we diminish their losses by using multiply by  1 — their probabilities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01b2046b8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01b2046b8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01b2046b8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01b2046b8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a232ab2f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a232ab2f9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rPr>
              <a:t>A key </a:t>
            </a:r>
            <a:r>
              <a:rPr b="1" lang="en" sz="1200">
                <a:solidFill>
                  <a:srgbClr val="202124"/>
                </a:solidFill>
                <a:highlight>
                  <a:srgbClr val="FFFFFF"/>
                </a:highlight>
              </a:rPr>
              <a:t>difference between</a:t>
            </a:r>
            <a:r>
              <a:rPr lang="en" sz="1200">
                <a:solidFill>
                  <a:srgbClr val="202124"/>
                </a:solidFill>
                <a:highlight>
                  <a:srgbClr val="FFFFFF"/>
                </a:highlight>
              </a:rPr>
              <a:t> the two architectures is that the </a:t>
            </a:r>
            <a:r>
              <a:rPr b="1" lang="en" sz="1200">
                <a:solidFill>
                  <a:srgbClr val="202124"/>
                </a:solidFill>
                <a:highlight>
                  <a:srgbClr val="FFFFFF"/>
                </a:highlight>
              </a:rPr>
              <a:t>YOLO</a:t>
            </a:r>
            <a:r>
              <a:rPr lang="en" sz="1200">
                <a:solidFill>
                  <a:srgbClr val="202124"/>
                </a:solidFill>
                <a:highlight>
                  <a:srgbClr val="FFFFFF"/>
                </a:highlight>
              </a:rPr>
              <a:t> architecture utilizes two fully connected layers, whereas the </a:t>
            </a:r>
            <a:r>
              <a:rPr b="1" lang="en" sz="1200">
                <a:solidFill>
                  <a:srgbClr val="202124"/>
                </a:solidFill>
                <a:highlight>
                  <a:srgbClr val="FFFFFF"/>
                </a:highlight>
              </a:rPr>
              <a:t>SSD</a:t>
            </a:r>
            <a:r>
              <a:rPr lang="en" sz="1200">
                <a:solidFill>
                  <a:srgbClr val="202124"/>
                </a:solidFill>
                <a:highlight>
                  <a:srgbClr val="FFFFFF"/>
                </a:highlight>
              </a:rPr>
              <a:t> network uses convolutional layers of varying size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ab4ea38e4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ab4ea38e44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ab4ea38e4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ab4ea38e44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R-CNN runs a ‘Selective Search’ algorithm over a variety of bounding boxes at different image pyramids. It then uses a pretrained network to extract region proposals.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ab4ea38e4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ab4ea38e44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R-CNN runs a ‘Selective Search’ algorithm over a variety of bounding boxes at different image pyramids. It then uses a pretrained network to extract region proposals.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a232ab2f9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a232ab2f98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R-CNN runs a ‘Selective Search’ algorithm over a variety of bounding boxes at different image pyramids. It then uses a pretrained network to extract region proposals.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arxiv.org/pdf/1803.09820.pdf"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1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97.png"/><Relationship Id="rId4" Type="http://schemas.openxmlformats.org/officeDocument/2006/relationships/image" Target="../media/image107.png"/><Relationship Id="rId5" Type="http://schemas.openxmlformats.org/officeDocument/2006/relationships/hyperlink" Target="https://blog.paperspace.com/faster-r-cnn-explained-object-detection/"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0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11.png"/><Relationship Id="rId4" Type="http://schemas.openxmlformats.org/officeDocument/2006/relationships/hyperlink" Target="https://openaccess.thecvf.com/content_cvpr_2017/papers/Papandreou_Towards_Accurate_Multi-Person_CVPR_2017_paper.pdf" TargetMode="External"/><Relationship Id="rId5" Type="http://schemas.openxmlformats.org/officeDocument/2006/relationships/image" Target="../media/image10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11.png"/><Relationship Id="rId4" Type="http://schemas.openxmlformats.org/officeDocument/2006/relationships/image" Target="../media/image10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17.g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2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6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1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hyperlink" Target="https://www.pyimagesearch.com/2019/07/29/cyclical-learning-rates-with-keras-and-deep-learning/"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github.com/tensorflow/models/tree/master/research/object_detection" TargetMode="External"/><Relationship Id="rId4" Type="http://schemas.openxmlformats.org/officeDocument/2006/relationships/hyperlink" Target="https://github.com/matterport/Mask_RCNN" TargetMode="External"/><Relationship Id="rId5" Type="http://schemas.openxmlformats.org/officeDocument/2006/relationships/hyperlink" Target="https://github.com/facebookresearch/detectron2"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15.png"/><Relationship Id="rId4" Type="http://schemas.openxmlformats.org/officeDocument/2006/relationships/hyperlink" Target="http://cocodataset.org/#explor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0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6.png"/><Relationship Id="rId4" Type="http://schemas.openxmlformats.org/officeDocument/2006/relationships/hyperlink" Target="https://medium.com/@ageitgey/snagging-parking-spaces-with-mask-r-cnn-and-python-955f2231c400" TargetMode="External"/><Relationship Id="rId5" Type="http://schemas.openxmlformats.org/officeDocument/2006/relationships/image" Target="../media/image11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21.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28.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2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www.pyimagesearch.com/2019/07/29/cyclical-learning-rates-with-keras-and-deep-learning/" TargetMode="External"/><Relationship Id="rId5"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30.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3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33.png"/><Relationship Id="rId4" Type="http://schemas.openxmlformats.org/officeDocument/2006/relationships/hyperlink" Target="https://requester.mturk.com/"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github.com/tzutalin/labelImg" TargetMode="External"/><Relationship Id="rId4" Type="http://schemas.openxmlformats.org/officeDocument/2006/relationships/image" Target="../media/image13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github.com/wkentaro/labelme" TargetMode="External"/><Relationship Id="rId4" Type="http://schemas.openxmlformats.org/officeDocument/2006/relationships/image" Target="../media/image14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26.png"/><Relationship Id="rId4" Type="http://schemas.openxmlformats.org/officeDocument/2006/relationships/hyperlink" Target="https://cocodataset.org/#explore"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colab.research.google.com/drive/1N4URqWbYFJzPaCSVz7cD0MHuBPpHUXuN" TargetMode="External"/><Relationship Id="rId4" Type="http://schemas.openxmlformats.org/officeDocument/2006/relationships/hyperlink" Target="https://colab.research.google.com/drive/1lTGZsfMaGUpBG4inDIQwIJVW476ibXk_" TargetMode="External"/><Relationship Id="rId5" Type="http://schemas.openxmlformats.org/officeDocument/2006/relationships/hyperlink" Target="https://colab.research.google.com/drive/145zVHN5YqUsid4dzev0r06o4RMmLxKrE" TargetMode="External"/><Relationship Id="rId6" Type="http://schemas.openxmlformats.org/officeDocument/2006/relationships/hyperlink" Target="https://colab.research.google.com/drive/1YEKxALDwjZr15pjpgtUUVzL7IL7oMUm1" TargetMode="External"/><Relationship Id="rId7" Type="http://schemas.openxmlformats.org/officeDocument/2006/relationships/hyperlink" Target="https://colab.research.google.com/drive/1huJ1cWedkAvebTNLdtj2IhCdqgE41DqY" TargetMode="External"/><Relationship Id="rId8" Type="http://schemas.openxmlformats.org/officeDocument/2006/relationships/hyperlink" Target="https://github.com/Amin-Tgz/Tensorflow-Object-Detection-API-google-colab/blob/master/Use_Tensorflow_Object_Detection_API_in_google_colab.ipynb"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43.png"/><Relationship Id="rId4" Type="http://schemas.openxmlformats.org/officeDocument/2006/relationships/hyperlink" Target="https://github.com/facebookresearch/detectron2/blob/master/MODEL_ZOO.md" TargetMode="External"/><Relationship Id="rId5" Type="http://schemas.openxmlformats.org/officeDocument/2006/relationships/hyperlink" Target="https://medium.com/@hirotoschwert/digging-into-detectron-2-47b2e794fabd"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3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fastai/fastbook/blob/master/05_pet_breeds.ipynb"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36.png"/><Relationship Id="rId4" Type="http://schemas.openxmlformats.org/officeDocument/2006/relationships/hyperlink" Target="https://detectron2.readthedocs.io/tutorials/models.html#model-output-format"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s://colab.research.google.com/drive/14p2voePG6WJ4kZL_O76BBhyHGmX0PQPp?usp=sharing" TargetMode="External"/><Relationship Id="rId4" Type="http://schemas.openxmlformats.org/officeDocument/2006/relationships/hyperlink" Target="https://colab.research.google.com/drive/1qN-JRDlcWepeNx5BkkaNhrVlSqgSx9gz?usp=sharing" TargetMode="External"/><Relationship Id="rId5" Type="http://schemas.openxmlformats.org/officeDocument/2006/relationships/hyperlink" Target="https://colab.research.google.com/drive/1CeTGFf_Zie6xU3cfxQGcYeuvbyEN2fxW?usp=sharing" TargetMode="External"/><Relationship Id="rId6" Type="http://schemas.openxmlformats.org/officeDocument/2006/relationships/hyperlink" Target="https://colab.research.google.com/drive/1_gJt4_2dbVYRUihORgnv2lgv9ceQkUfw?usp=sharing"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12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3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40.png"/><Relationship Id="rId4" Type="http://schemas.openxmlformats.org/officeDocument/2006/relationships/hyperlink" Target="https://storage.googleapis.com/openimages/web/index.html"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3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41.png"/><Relationship Id="rId4" Type="http://schemas.openxmlformats.org/officeDocument/2006/relationships/hyperlink" Target="https://storage.googleapis.com/openimages/web/visualizer/index.html?set=train&amp;type=segmentation&amp;r=false&amp;c=%2Fm%2F03g8mr"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2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38.png"/><Relationship Id="rId4" Type="http://schemas.openxmlformats.org/officeDocument/2006/relationships/hyperlink" Target="https://colab.research.google.com/drive/1BRiFBC06OmWNkH4VpPl8Sf7IT21w7vXr"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hyperlink" Target="https://www.youtube.com/watch?v=nDPWywWRIRo" TargetMode="External"/><Relationship Id="rId4" Type="http://schemas.openxmlformats.org/officeDocument/2006/relationships/hyperlink" Target="https://www.pyimagesearch.com/2019/06/10/keras-mask-r-cnn/" TargetMode="External"/><Relationship Id="rId5" Type="http://schemas.openxmlformats.org/officeDocument/2006/relationships/hyperlink" Target="https://towardsdatascience.com/faster-r-cnn-object-detection-implemented-by-keras-for-custom-data-from-googles-open-images-125f62b9141a" TargetMode="External"/><Relationship Id="rId6" Type="http://schemas.openxmlformats.org/officeDocument/2006/relationships/hyperlink" Target="https://towardsdatascience.com/neural-networks-intuitions-3-focal-loss-for-dense-object-detection-paper-explanation-61bc0205114e" TargetMode="External"/><Relationship Id="rId7" Type="http://schemas.openxmlformats.org/officeDocument/2006/relationships/hyperlink" Target="https://www.dlology.com/blog/how-to-train-an-object-detection-model-easy-for-fre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s://github.com/fastai/fastbook/blob/master/05_pet_breeds.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lab.research.google.com/drive/1MSUqxK8XXdnTs1PRFaF_H63uwpLcKm2E?usp=sharing" TargetMode="External"/><Relationship Id="rId4" Type="http://schemas.openxmlformats.org/officeDocument/2006/relationships/hyperlink" Target="https://colab.research.google.com/drive/1vZDVctHpgK5lzpdL-HJ3OpNLZw4USd88?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ww.meetup.com/Berlin-Computer-Vision-Group/?success=groupSetu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machinelearningmastery.com/introduction-to-1x1-convolutions-to-reduce-the-complexity-of-convolutional-neural-networks/" TargetMode="External"/><Relationship Id="rId4" Type="http://schemas.openxmlformats.org/officeDocument/2006/relationships/hyperlink" Target="https://www.youtube.com/watch?v=vcp0XvDAX68" TargetMode="External"/><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mi.eng.cam.ac.uk/research/projects/VideoRec/CamVid/" TargetMode="Externa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olab.research.google.com/drive/1errHUQGNfmu1twJXpXN71R50n38hFrJ7?usp=sharing" TargetMode="External"/><Relationship Id="rId4" Type="http://schemas.openxmlformats.org/officeDocument/2006/relationships/hyperlink" Target="https://colab.research.google.com/drive/11sQ0D8QBAFRGSl3uLgdunQWAabgPXGbk?usp=sharing" TargetMode="External"/><Relationship Id="rId5" Type="http://schemas.openxmlformats.org/officeDocument/2006/relationships/hyperlink" Target="https://colab.research.google.com/drive/1iEU10Te1Kgk_t_w7NQ2H55fsyEtXkCz2?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meetup.com/Berlin-Computer-Vision-Group/" TargetMode="Externa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jpg"/><Relationship Id="rId4" Type="http://schemas.openxmlformats.org/officeDocument/2006/relationships/image" Target="../media/image23.png"/><Relationship Id="rId5"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jp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hyperlink" Target="https://github.com/gargimaheshwari/Wikiart-similar-ar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44.png"/><Relationship Id="rId7"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colab.research.google.com/drive/1zwsZxZ2DRGTuKww3RwSa6mVeQ1CIFTAB?usp=sharing" TargetMode="External"/><Relationship Id="rId4" Type="http://schemas.openxmlformats.org/officeDocument/2006/relationships/hyperlink" Target="https://colab.research.google.com/drive/1DkeNzMMAIvz6rkdGUq8txRFTTlZMo2om?usp=shar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3.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s://colab.research.google.com/drive/14bbX3jq2DxLG-PZhk7RxG0TNPpEo2UNB?usp=sharing" TargetMode="External"/><Relationship Id="rId4" Type="http://schemas.openxmlformats.org/officeDocument/2006/relationships/hyperlink" Target="https://colab.research.google.com/drive/1b5-2uOOAcypuSqRV8biGTv3oqityh-pB?usp=sharing" TargetMode="External"/><Relationship Id="rId5" Type="http://schemas.openxmlformats.org/officeDocument/2006/relationships/hyperlink" Target="https://colab.research.google.com/drive/1F3MkrI-def3PcodKU2CCDbd1n9wr-g06?usp=sharing" TargetMode="External"/><Relationship Id="rId6" Type="http://schemas.openxmlformats.org/officeDocument/2006/relationships/hyperlink" Target="https://colab.research.google.com/drive/1ScLbBMNpp2L6IRCEpcZUfRP-vypAZ9pP?usp=shar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hyperlink" Target="https://librosa.org/doc/main/generated/librosa.feature.melspectrogram.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www.pyimagesearch.com/2017/12/04/how-to-create-a-deep-learning-dataset-using-google-images/" TargetMode="Externa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hyperlink" Target="https://www.groundai.com/project/combinational-class-activation-maps-for-weakly-supervised-object-localization/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1.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forums.fast.ai/" TargetMode="External"/><Relationship Id="rId4" Type="http://schemas.openxmlformats.org/officeDocument/2006/relationships/hyperlink" Target="https://www.youtube.com/watch?v=0-ZSHpYjK0o" TargetMode="External"/><Relationship Id="rId5" Type="http://schemas.openxmlformats.org/officeDocument/2006/relationships/hyperlink" Target="https://github.com/fastai/fastbook" TargetMode="External"/><Relationship Id="rId6" Type="http://schemas.openxmlformats.org/officeDocument/2006/relationships/hyperlink" Target="https://course.fast.ai/" TargetMode="External"/><Relationship Id="rId7" Type="http://schemas.openxmlformats.org/officeDocument/2006/relationships/hyperlink" Target="https://medium.com/@georgezhang_33009/how-to-make-the-most-of-the-top-down-fast-ai-courses-ae70814c736f"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pjreddie.com/darknet/yolo/" TargetMode="Externa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colab.research.google.com/drive/1UpA2CJwG1zyyO2w1P6N-uPUwfLuj1rM_?usp=sharing" TargetMode="External"/><Relationship Id="rId4" Type="http://schemas.openxmlformats.org/officeDocument/2006/relationships/hyperlink" Target="https://colab.research.google.com/drive/1ohw4ncq2YEZMf4KBtSzkHHu8ScOSmwQB?usp=shar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0.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42.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gif"/><Relationship Id="rId4" Type="http://schemas.openxmlformats.org/officeDocument/2006/relationships/hyperlink" Target="https://iconof.com/1cycle-learning-rate-policy/"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5.png"/><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7.png"/><Relationship Id="rId4" Type="http://schemas.openxmlformats.org/officeDocument/2006/relationships/hyperlink" Target="https://www.youtube.com/watch?v=RTlwl2bv0T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2.png"/><Relationship Id="rId4" Type="http://schemas.openxmlformats.org/officeDocument/2006/relationships/hyperlink" Target="https://towardsdatascience.com/r-cnn-fast-r-cnn-faster-r-cnn-yolo-object-detection-algorithms-36d53571365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gif"/><Relationship Id="rId4" Type="http://schemas.openxmlformats.org/officeDocument/2006/relationships/hyperlink" Target="https://iconof.com/1cycle-learning-rate-policy/"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8.png"/><Relationship Id="rId4" Type="http://schemas.openxmlformats.org/officeDocument/2006/relationships/hyperlink" Target="https://github.com/andandandand/evolution-rules-of-deterministic-ca-for-multichannel-brain"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9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arxiv.org/pdf/1801.00868.pdf" TargetMode="External"/><Relationship Id="rId4" Type="http://schemas.openxmlformats.org/officeDocument/2006/relationships/hyperlink" Target="https://colab.research.google.com/drive/1qN-JRDlcWepeNx5BkkaNhrVlSqgSx9gz" TargetMode="External"/><Relationship Id="rId5"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8.png"/><Relationship Id="rId4" Type="http://schemas.openxmlformats.org/officeDocument/2006/relationships/hyperlink" Target="https://towardsdatascience.com/retinanet-how-focal-loss-fixes-single-shot-detection-cb320e3bb0d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5.png"/><Relationship Id="rId4" Type="http://schemas.openxmlformats.org/officeDocument/2006/relationships/hyperlink" Target="https://www.youtube.com/watch?v=HIQlmHxI6-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iconof.com/1cycle-learning-rate-policy/" TargetMode="External"/><Relationship Id="rId4" Type="http://schemas.openxmlformats.org/officeDocument/2006/relationships/image" Target="../media/image11.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9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96.png"/><Relationship Id="rId4" Type="http://schemas.openxmlformats.org/officeDocument/2006/relationships/image" Target="../media/image89.png"/><Relationship Id="rId5" Type="http://schemas.openxmlformats.org/officeDocument/2006/relationships/image" Target="../media/image101.png"/><Relationship Id="rId6" Type="http://schemas.openxmlformats.org/officeDocument/2006/relationships/hyperlink" Target="https://colab.research.google.com/drive/1kOxJd1CNmhbVr6Y5-DQZLR_cLN_3X-UL?usp=sharin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4.png"/><Relationship Id="rId4" Type="http://schemas.openxmlformats.org/officeDocument/2006/relationships/hyperlink" Target="https://arxiv.org/pdf/1804.02767v1.pdf"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05.png"/><Relationship Id="rId4" Type="http://schemas.openxmlformats.org/officeDocument/2006/relationships/hyperlink" Target="https://www.youtube.com/watch?v=n9_XyCGr-MI&amp;t=2032s" TargetMode="External"/><Relationship Id="rId5" Type="http://schemas.openxmlformats.org/officeDocument/2006/relationships/hyperlink" Target="https://youtu.be/Grir6TZbc1M"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9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14.png"/><Relationship Id="rId4" Type="http://schemas.openxmlformats.org/officeDocument/2006/relationships/hyperlink" Target="https://youtu.be/6ykvU9WuIw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Vision</a:t>
            </a:r>
            <a:r>
              <a:rPr lang="en"/>
              <a:t> for Data Scientists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Antonio Rueda-Toicen</a:t>
            </a:r>
            <a:endParaRPr/>
          </a:p>
          <a:p>
            <a:pPr indent="0" lvl="0" marL="0" rtl="0" algn="ctr">
              <a:spcBef>
                <a:spcPts val="0"/>
              </a:spcBef>
              <a:spcAft>
                <a:spcPts val="0"/>
              </a:spcAft>
              <a:buNone/>
            </a:pPr>
            <a:r>
              <a:rPr b="1" lang="en"/>
              <a:t>Data Science Retreat</a:t>
            </a:r>
            <a:endParaRPr b="1"/>
          </a:p>
          <a:p>
            <a:pPr indent="0" lvl="0" marL="0" rtl="0" algn="ctr">
              <a:spcBef>
                <a:spcPts val="0"/>
              </a:spcBef>
              <a:spcAft>
                <a:spcPts val="0"/>
              </a:spcAft>
              <a:buNone/>
            </a:pPr>
            <a:r>
              <a:rPr lang="en"/>
              <a:t>August 2023</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one cycle policy as an ‘oscillator’ for learning rates</a:t>
            </a:r>
            <a:endParaRPr/>
          </a:p>
        </p:txBody>
      </p:sp>
      <p:pic>
        <p:nvPicPr>
          <p:cNvPr id="113" name="Google Shape;113;p22"/>
          <p:cNvPicPr preferRelativeResize="0"/>
          <p:nvPr/>
        </p:nvPicPr>
        <p:blipFill>
          <a:blip r:embed="rId3">
            <a:alphaModFix/>
          </a:blip>
          <a:stretch>
            <a:fillRect/>
          </a:stretch>
        </p:blipFill>
        <p:spPr>
          <a:xfrm>
            <a:off x="2009350" y="1094825"/>
            <a:ext cx="3904975" cy="3454126"/>
          </a:xfrm>
          <a:prstGeom prst="rect">
            <a:avLst/>
          </a:prstGeom>
          <a:noFill/>
          <a:ln>
            <a:noFill/>
          </a:ln>
        </p:spPr>
      </p:pic>
      <p:sp>
        <p:nvSpPr>
          <p:cNvPr id="114" name="Google Shape;114;p22"/>
          <p:cNvSpPr txBox="1"/>
          <p:nvPr/>
        </p:nvSpPr>
        <p:spPr>
          <a:xfrm>
            <a:off x="2403575" y="4548950"/>
            <a:ext cx="4036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https://arxiv.org/pdf/1803.09820.pdf</a:t>
            </a:r>
            <a:endParaRPr/>
          </a:p>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Fast R-CNN</a:t>
            </a:r>
            <a:endParaRPr/>
          </a:p>
        </p:txBody>
      </p:sp>
      <p:pic>
        <p:nvPicPr>
          <p:cNvPr id="738" name="Google Shape;738;p112"/>
          <p:cNvPicPr preferRelativeResize="0"/>
          <p:nvPr/>
        </p:nvPicPr>
        <p:blipFill rotWithShape="1">
          <a:blip r:embed="rId3">
            <a:alphaModFix/>
          </a:blip>
          <a:srcRect b="0" l="0" r="0" t="0"/>
          <a:stretch/>
        </p:blipFill>
        <p:spPr>
          <a:xfrm>
            <a:off x="1749869" y="1152476"/>
            <a:ext cx="7394130" cy="371857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Region Proposal Networks - Faster R-CNN</a:t>
            </a:r>
            <a:endParaRPr/>
          </a:p>
        </p:txBody>
      </p:sp>
      <p:pic>
        <p:nvPicPr>
          <p:cNvPr id="744" name="Google Shape;744;p113"/>
          <p:cNvPicPr preferRelativeResize="0"/>
          <p:nvPr/>
        </p:nvPicPr>
        <p:blipFill rotWithShape="1">
          <a:blip r:embed="rId3">
            <a:alphaModFix/>
          </a:blip>
          <a:srcRect b="0" l="0" r="0" t="0"/>
          <a:stretch/>
        </p:blipFill>
        <p:spPr>
          <a:xfrm>
            <a:off x="893775" y="1300150"/>
            <a:ext cx="3276600" cy="3086100"/>
          </a:xfrm>
          <a:prstGeom prst="rect">
            <a:avLst/>
          </a:prstGeom>
          <a:noFill/>
          <a:ln>
            <a:noFill/>
          </a:ln>
        </p:spPr>
      </p:pic>
      <p:pic>
        <p:nvPicPr>
          <p:cNvPr id="745" name="Google Shape;745;p113"/>
          <p:cNvPicPr preferRelativeResize="0"/>
          <p:nvPr/>
        </p:nvPicPr>
        <p:blipFill rotWithShape="1">
          <a:blip r:embed="rId4">
            <a:alphaModFix/>
          </a:blip>
          <a:srcRect b="0" l="0" r="0" t="0"/>
          <a:stretch/>
        </p:blipFill>
        <p:spPr>
          <a:xfrm>
            <a:off x="4962300" y="1476375"/>
            <a:ext cx="3571875" cy="2190750"/>
          </a:xfrm>
          <a:prstGeom prst="rect">
            <a:avLst/>
          </a:prstGeom>
          <a:noFill/>
          <a:ln>
            <a:noFill/>
          </a:ln>
        </p:spPr>
      </p:pic>
      <p:sp>
        <p:nvSpPr>
          <p:cNvPr id="746" name="Google Shape;746;p113"/>
          <p:cNvSpPr txBox="1"/>
          <p:nvPr/>
        </p:nvSpPr>
        <p:spPr>
          <a:xfrm>
            <a:off x="1579800" y="4575875"/>
            <a:ext cx="5984400" cy="4710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 u="sng">
                <a:solidFill>
                  <a:schemeClr val="hlink"/>
                </a:solidFill>
                <a:hlinkClick r:id="rId5"/>
              </a:rPr>
              <a:t>Faster R-CNN breakdown</a:t>
            </a:r>
            <a:endParaRPr/>
          </a:p>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Region Proposal Networks - Faster R-CNN</a:t>
            </a:r>
            <a:endParaRPr/>
          </a:p>
        </p:txBody>
      </p:sp>
      <p:pic>
        <p:nvPicPr>
          <p:cNvPr id="752" name="Google Shape;752;p114"/>
          <p:cNvPicPr preferRelativeResize="0"/>
          <p:nvPr/>
        </p:nvPicPr>
        <p:blipFill rotWithShape="1">
          <a:blip r:embed="rId3">
            <a:alphaModFix/>
          </a:blip>
          <a:srcRect b="0" l="0" r="0" t="0"/>
          <a:stretch/>
        </p:blipFill>
        <p:spPr>
          <a:xfrm>
            <a:off x="152400" y="1170125"/>
            <a:ext cx="8839201" cy="314222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115"/>
          <p:cNvPicPr preferRelativeResize="0"/>
          <p:nvPr/>
        </p:nvPicPr>
        <p:blipFill>
          <a:blip r:embed="rId3">
            <a:alphaModFix/>
          </a:blip>
          <a:stretch>
            <a:fillRect/>
          </a:stretch>
        </p:blipFill>
        <p:spPr>
          <a:xfrm>
            <a:off x="716000" y="663213"/>
            <a:ext cx="3776776" cy="3817075"/>
          </a:xfrm>
          <a:prstGeom prst="rect">
            <a:avLst/>
          </a:prstGeom>
          <a:noFill/>
          <a:ln>
            <a:noFill/>
          </a:ln>
        </p:spPr>
      </p:pic>
      <p:sp>
        <p:nvSpPr>
          <p:cNvPr id="758" name="Google Shape;758;p115"/>
          <p:cNvSpPr txBox="1"/>
          <p:nvPr/>
        </p:nvSpPr>
        <p:spPr>
          <a:xfrm>
            <a:off x="42050" y="4540850"/>
            <a:ext cx="8661300" cy="30840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rPr lang="en" u="sng">
                <a:solidFill>
                  <a:schemeClr val="hlink"/>
                </a:solidFill>
                <a:hlinkClick r:id="rId4"/>
              </a:rPr>
              <a:t>Towards Accurate Multi-Person Pose Estimation in the Wild</a:t>
            </a:r>
            <a:endParaRPr/>
          </a:p>
          <a:p>
            <a:pPr indent="0" lvl="0" marL="0" rtl="0" algn="l">
              <a:spcBef>
                <a:spcPts val="0"/>
              </a:spcBef>
              <a:spcAft>
                <a:spcPts val="0"/>
              </a:spcAft>
              <a:buNone/>
            </a:pPr>
            <a:r>
              <a:t/>
            </a:r>
            <a:endParaRPr/>
          </a:p>
        </p:txBody>
      </p:sp>
      <p:pic>
        <p:nvPicPr>
          <p:cNvPr id="759" name="Google Shape;759;p115"/>
          <p:cNvPicPr preferRelativeResize="0"/>
          <p:nvPr/>
        </p:nvPicPr>
        <p:blipFill>
          <a:blip r:embed="rId5">
            <a:alphaModFix/>
          </a:blip>
          <a:stretch>
            <a:fillRect/>
          </a:stretch>
        </p:blipFill>
        <p:spPr>
          <a:xfrm>
            <a:off x="4921500" y="1285950"/>
            <a:ext cx="3376950" cy="2384325"/>
          </a:xfrm>
          <a:prstGeom prst="rect">
            <a:avLst/>
          </a:prstGeom>
          <a:noFill/>
          <a:ln>
            <a:noFill/>
          </a:ln>
        </p:spPr>
      </p:pic>
      <p:sp>
        <p:nvSpPr>
          <p:cNvPr id="760" name="Google Shape;760;p115"/>
          <p:cNvSpPr txBox="1"/>
          <p:nvPr/>
        </p:nvSpPr>
        <p:spPr>
          <a:xfrm>
            <a:off x="323400" y="231000"/>
            <a:ext cx="82851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t>Keypoint detection</a:t>
            </a:r>
            <a:endParaRPr sz="25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116"/>
          <p:cNvPicPr preferRelativeResize="0"/>
          <p:nvPr/>
        </p:nvPicPr>
        <p:blipFill>
          <a:blip r:embed="rId3">
            <a:alphaModFix/>
          </a:blip>
          <a:stretch>
            <a:fillRect/>
          </a:stretch>
        </p:blipFill>
        <p:spPr>
          <a:xfrm>
            <a:off x="695975" y="0"/>
            <a:ext cx="4194776" cy="4239525"/>
          </a:xfrm>
          <a:prstGeom prst="rect">
            <a:avLst/>
          </a:prstGeom>
          <a:noFill/>
          <a:ln>
            <a:noFill/>
          </a:ln>
        </p:spPr>
      </p:pic>
      <p:sp>
        <p:nvSpPr>
          <p:cNvPr id="766" name="Google Shape;766;p116"/>
          <p:cNvSpPr txBox="1"/>
          <p:nvPr/>
        </p:nvSpPr>
        <p:spPr>
          <a:xfrm>
            <a:off x="42050" y="4540850"/>
            <a:ext cx="8661300" cy="30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https://openaccess.thecvf.com/content_cvpr_2017/papers/Papandreou_Towards_Accurate_Multi-Person_CVPR_2017_paper.pdf</a:t>
            </a:r>
            <a:endParaRPr/>
          </a:p>
        </p:txBody>
      </p:sp>
      <p:pic>
        <p:nvPicPr>
          <p:cNvPr id="767" name="Google Shape;767;p116"/>
          <p:cNvPicPr preferRelativeResize="0"/>
          <p:nvPr/>
        </p:nvPicPr>
        <p:blipFill>
          <a:blip r:embed="rId4">
            <a:alphaModFix/>
          </a:blip>
          <a:stretch>
            <a:fillRect/>
          </a:stretch>
        </p:blipFill>
        <p:spPr>
          <a:xfrm>
            <a:off x="5296725" y="490475"/>
            <a:ext cx="3007150" cy="35732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ROI Pooling</a:t>
            </a:r>
            <a:r>
              <a:rPr lang="en"/>
              <a:t>- Faster R-CNN</a:t>
            </a:r>
            <a:endParaRPr/>
          </a:p>
        </p:txBody>
      </p:sp>
      <p:pic>
        <p:nvPicPr>
          <p:cNvPr id="773" name="Google Shape;773;p117"/>
          <p:cNvPicPr preferRelativeResize="0"/>
          <p:nvPr/>
        </p:nvPicPr>
        <p:blipFill>
          <a:blip r:embed="rId3">
            <a:alphaModFix/>
          </a:blip>
          <a:stretch>
            <a:fillRect/>
          </a:stretch>
        </p:blipFill>
        <p:spPr>
          <a:xfrm>
            <a:off x="152400" y="1170125"/>
            <a:ext cx="5094634" cy="382097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Faster R-CNN</a:t>
            </a:r>
            <a:endParaRPr/>
          </a:p>
        </p:txBody>
      </p:sp>
      <p:pic>
        <p:nvPicPr>
          <p:cNvPr id="779" name="Google Shape;779;p118"/>
          <p:cNvPicPr preferRelativeResize="0"/>
          <p:nvPr/>
        </p:nvPicPr>
        <p:blipFill rotWithShape="1">
          <a:blip r:embed="rId3">
            <a:alphaModFix/>
          </a:blip>
          <a:srcRect b="0" l="0" r="0" t="0"/>
          <a:stretch/>
        </p:blipFill>
        <p:spPr>
          <a:xfrm>
            <a:off x="208575" y="1176375"/>
            <a:ext cx="8096250" cy="36671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Image Pyramids in Feature Proposal Networks (FPNs)</a:t>
            </a:r>
            <a:endParaRPr/>
          </a:p>
        </p:txBody>
      </p:sp>
      <p:pic>
        <p:nvPicPr>
          <p:cNvPr id="785" name="Google Shape;785;p119"/>
          <p:cNvPicPr preferRelativeResize="0"/>
          <p:nvPr/>
        </p:nvPicPr>
        <p:blipFill rotWithShape="1">
          <a:blip r:embed="rId3">
            <a:alphaModFix/>
          </a:blip>
          <a:srcRect b="0" l="0" r="0" t="0"/>
          <a:stretch/>
        </p:blipFill>
        <p:spPr>
          <a:xfrm>
            <a:off x="2205750" y="1346200"/>
            <a:ext cx="4476750" cy="30289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Mask R-CNN</a:t>
            </a:r>
            <a:endParaRPr/>
          </a:p>
        </p:txBody>
      </p:sp>
      <p:pic>
        <p:nvPicPr>
          <p:cNvPr id="791" name="Google Shape;791;p120"/>
          <p:cNvPicPr preferRelativeResize="0"/>
          <p:nvPr/>
        </p:nvPicPr>
        <p:blipFill rotWithShape="1">
          <a:blip r:embed="rId3">
            <a:alphaModFix/>
          </a:blip>
          <a:srcRect b="0" l="0" r="0" t="0"/>
          <a:stretch/>
        </p:blipFill>
        <p:spPr>
          <a:xfrm>
            <a:off x="306725" y="1106625"/>
            <a:ext cx="8332076" cy="373207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Use an API - avoid manual implementation</a:t>
            </a:r>
            <a:endParaRPr/>
          </a:p>
        </p:txBody>
      </p:sp>
      <p:pic>
        <p:nvPicPr>
          <p:cNvPr id="797" name="Google Shape;797;p121"/>
          <p:cNvPicPr preferRelativeResize="0"/>
          <p:nvPr/>
        </p:nvPicPr>
        <p:blipFill rotWithShape="1">
          <a:blip r:embed="rId3">
            <a:alphaModFix/>
          </a:blip>
          <a:srcRect b="0" l="0" r="0" t="0"/>
          <a:stretch/>
        </p:blipFill>
        <p:spPr>
          <a:xfrm>
            <a:off x="473875" y="1017725"/>
            <a:ext cx="7229612"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one cycle policy as an oscillating learning rate </a:t>
            </a:r>
            <a:endParaRPr/>
          </a:p>
        </p:txBody>
      </p:sp>
      <p:pic>
        <p:nvPicPr>
          <p:cNvPr id="120" name="Google Shape;120;p23"/>
          <p:cNvPicPr preferRelativeResize="0"/>
          <p:nvPr/>
        </p:nvPicPr>
        <p:blipFill>
          <a:blip r:embed="rId3">
            <a:alphaModFix/>
          </a:blip>
          <a:stretch>
            <a:fillRect/>
          </a:stretch>
        </p:blipFill>
        <p:spPr>
          <a:xfrm>
            <a:off x="311700" y="1947250"/>
            <a:ext cx="2628900" cy="1743075"/>
          </a:xfrm>
          <a:prstGeom prst="rect">
            <a:avLst/>
          </a:prstGeom>
          <a:noFill/>
          <a:ln>
            <a:noFill/>
          </a:ln>
        </p:spPr>
      </p:pic>
      <p:pic>
        <p:nvPicPr>
          <p:cNvPr id="121" name="Google Shape;121;p23"/>
          <p:cNvPicPr preferRelativeResize="0"/>
          <p:nvPr/>
        </p:nvPicPr>
        <p:blipFill>
          <a:blip r:embed="rId4">
            <a:alphaModFix/>
          </a:blip>
          <a:stretch>
            <a:fillRect/>
          </a:stretch>
        </p:blipFill>
        <p:spPr>
          <a:xfrm>
            <a:off x="3647575" y="1700213"/>
            <a:ext cx="5284607" cy="2237150"/>
          </a:xfrm>
          <a:prstGeom prst="rect">
            <a:avLst/>
          </a:prstGeom>
          <a:noFill/>
          <a:ln>
            <a:noFill/>
          </a:ln>
        </p:spPr>
      </p:pic>
      <p:sp>
        <p:nvSpPr>
          <p:cNvPr id="122" name="Google Shape;122;p23"/>
          <p:cNvSpPr txBox="1"/>
          <p:nvPr/>
        </p:nvSpPr>
        <p:spPr>
          <a:xfrm>
            <a:off x="517675" y="4519300"/>
            <a:ext cx="852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51E50"/>
                </a:solidFill>
              </a:rPr>
              <a:t>“CLRs leads to </a:t>
            </a:r>
            <a:r>
              <a:rPr i="1" lang="en" sz="1500">
                <a:solidFill>
                  <a:srgbClr val="051E50"/>
                </a:solidFill>
              </a:rPr>
              <a:t>far fewer</a:t>
            </a:r>
            <a:r>
              <a:rPr lang="en" sz="1500">
                <a:solidFill>
                  <a:srgbClr val="051E50"/>
                </a:solidFill>
              </a:rPr>
              <a:t> learning rate tuning experiments along with near identical accuracy to exhaustive hyperparameter tuning” </a:t>
            </a:r>
            <a:r>
              <a:rPr lang="en" sz="1500" u="sng">
                <a:solidFill>
                  <a:schemeClr val="hlink"/>
                </a:solidFill>
                <a:hlinkClick r:id="rId5"/>
              </a:rPr>
              <a:t>source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Popular </a:t>
            </a:r>
            <a:r>
              <a:rPr lang="en"/>
              <a:t>Implementations</a:t>
            </a:r>
            <a:endParaRPr/>
          </a:p>
        </p:txBody>
      </p:sp>
      <p:sp>
        <p:nvSpPr>
          <p:cNvPr id="803" name="Google Shape;803;p1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u="sng">
                <a:solidFill>
                  <a:schemeClr val="hlink"/>
                </a:solidFill>
                <a:hlinkClick r:id="rId3"/>
              </a:rPr>
              <a:t>Tensorflow’s object detection API</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u="sng">
                <a:solidFill>
                  <a:schemeClr val="hlink"/>
                </a:solidFill>
                <a:hlinkClick r:id="rId4"/>
              </a:rPr>
              <a:t>Matterport’s Mask-RCNN</a:t>
            </a:r>
            <a:endParaRPr/>
          </a:p>
          <a:p>
            <a:pPr indent="0" lvl="0" marL="0" rtl="0" algn="l">
              <a:lnSpc>
                <a:spcPct val="115000"/>
              </a:lnSpc>
              <a:spcBef>
                <a:spcPts val="1600"/>
              </a:spcBef>
              <a:spcAft>
                <a:spcPts val="1600"/>
              </a:spcAft>
              <a:buSzPts val="1800"/>
              <a:buNone/>
            </a:pPr>
            <a:r>
              <a:rPr lang="en" u="sng">
                <a:solidFill>
                  <a:schemeClr val="hlink"/>
                </a:solidFill>
                <a:hlinkClick r:id="rId5"/>
              </a:rPr>
              <a:t>Facebook’s Detectron (PyTorch)</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COCO dataset</a:t>
            </a:r>
            <a:endParaRPr/>
          </a:p>
        </p:txBody>
      </p:sp>
      <p:pic>
        <p:nvPicPr>
          <p:cNvPr id="809" name="Google Shape;809;p123"/>
          <p:cNvPicPr preferRelativeResize="0"/>
          <p:nvPr/>
        </p:nvPicPr>
        <p:blipFill rotWithShape="1">
          <a:blip r:embed="rId3">
            <a:alphaModFix/>
          </a:blip>
          <a:srcRect b="0" l="0" r="0" t="0"/>
          <a:stretch/>
        </p:blipFill>
        <p:spPr>
          <a:xfrm>
            <a:off x="2044425" y="1017725"/>
            <a:ext cx="4871974" cy="3552101"/>
          </a:xfrm>
          <a:prstGeom prst="rect">
            <a:avLst/>
          </a:prstGeom>
          <a:noFill/>
          <a:ln>
            <a:noFill/>
          </a:ln>
        </p:spPr>
      </p:pic>
      <p:sp>
        <p:nvSpPr>
          <p:cNvPr id="810" name="Google Shape;810;p123"/>
          <p:cNvSpPr txBox="1"/>
          <p:nvPr/>
        </p:nvSpPr>
        <p:spPr>
          <a:xfrm>
            <a:off x="3174375" y="4569825"/>
            <a:ext cx="210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accent5"/>
                </a:solidFill>
                <a:hlinkClick r:id="rId4">
                  <a:extLst>
                    <a:ext uri="{A12FA001-AC4F-418D-AE19-62706E023703}">
                      <ahyp:hlinkClr val="tx"/>
                    </a:ext>
                  </a:extLst>
                </a:hlinkClick>
              </a:rPr>
              <a:t>http://cocodataset.org/#explore</a:t>
            </a:r>
            <a:endParaRPr sz="1100">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Google Open Images Dataset</a:t>
            </a:r>
            <a:endParaRPr/>
          </a:p>
        </p:txBody>
      </p:sp>
      <p:pic>
        <p:nvPicPr>
          <p:cNvPr id="816" name="Google Shape;816;p124"/>
          <p:cNvPicPr preferRelativeResize="0"/>
          <p:nvPr/>
        </p:nvPicPr>
        <p:blipFill rotWithShape="1">
          <a:blip r:embed="rId3">
            <a:alphaModFix/>
          </a:blip>
          <a:srcRect b="0" l="0" r="0" t="0"/>
          <a:stretch/>
        </p:blipFill>
        <p:spPr>
          <a:xfrm>
            <a:off x="152400" y="1170125"/>
            <a:ext cx="8839199" cy="341251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125"/>
          <p:cNvPicPr preferRelativeResize="0"/>
          <p:nvPr/>
        </p:nvPicPr>
        <p:blipFill rotWithShape="1">
          <a:blip r:embed="rId3">
            <a:alphaModFix/>
          </a:blip>
          <a:srcRect b="0" l="0" r="0" t="0"/>
          <a:stretch/>
        </p:blipFill>
        <p:spPr>
          <a:xfrm>
            <a:off x="295975" y="152400"/>
            <a:ext cx="8128168" cy="48387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Models trained on the Open Images Dataset</a:t>
            </a:r>
            <a:endParaRPr/>
          </a:p>
        </p:txBody>
      </p:sp>
      <p:pic>
        <p:nvPicPr>
          <p:cNvPr id="827" name="Google Shape;827;p126"/>
          <p:cNvPicPr preferRelativeResize="0"/>
          <p:nvPr/>
        </p:nvPicPr>
        <p:blipFill rotWithShape="1">
          <a:blip r:embed="rId3">
            <a:alphaModFix/>
          </a:blip>
          <a:srcRect b="0" l="0" r="0" t="0"/>
          <a:stretch/>
        </p:blipFill>
        <p:spPr>
          <a:xfrm>
            <a:off x="152400" y="1170125"/>
            <a:ext cx="8606841" cy="382097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27"/>
          <p:cNvSpPr txBox="1"/>
          <p:nvPr>
            <p:ph type="title"/>
          </p:nvPr>
        </p:nvSpPr>
        <p:spPr>
          <a:xfrm>
            <a:off x="311700" y="347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pretrained models </a:t>
            </a:r>
            <a:endParaRPr/>
          </a:p>
        </p:txBody>
      </p:sp>
      <p:pic>
        <p:nvPicPr>
          <p:cNvPr id="833" name="Google Shape;833;p127"/>
          <p:cNvPicPr preferRelativeResize="0"/>
          <p:nvPr/>
        </p:nvPicPr>
        <p:blipFill>
          <a:blip r:embed="rId3">
            <a:alphaModFix/>
          </a:blip>
          <a:stretch>
            <a:fillRect/>
          </a:stretch>
        </p:blipFill>
        <p:spPr>
          <a:xfrm>
            <a:off x="311700" y="1017725"/>
            <a:ext cx="3806150" cy="3313775"/>
          </a:xfrm>
          <a:prstGeom prst="rect">
            <a:avLst/>
          </a:prstGeom>
          <a:noFill/>
          <a:ln>
            <a:noFill/>
          </a:ln>
        </p:spPr>
      </p:pic>
      <p:sp>
        <p:nvSpPr>
          <p:cNvPr id="834" name="Google Shape;834;p127"/>
          <p:cNvSpPr txBox="1"/>
          <p:nvPr/>
        </p:nvSpPr>
        <p:spPr>
          <a:xfrm>
            <a:off x="311700" y="4578225"/>
            <a:ext cx="8139300" cy="855600"/>
          </a:xfrm>
          <a:prstGeom prst="rect">
            <a:avLst/>
          </a:prstGeom>
          <a:noFill/>
          <a:ln>
            <a:noFill/>
          </a:ln>
        </p:spPr>
        <p:txBody>
          <a:bodyPr anchorCtr="0" anchor="t" bIns="91425" lIns="91425" spcFirstLastPara="1" rIns="91425" wrap="square" tIns="91425">
            <a:noAutofit/>
          </a:bodyPr>
          <a:lstStyle/>
          <a:p>
            <a:pPr indent="457200" lvl="0" marL="914400" rtl="0" algn="l">
              <a:spcBef>
                <a:spcPts val="0"/>
              </a:spcBef>
              <a:spcAft>
                <a:spcPts val="0"/>
              </a:spcAft>
              <a:buNone/>
            </a:pPr>
            <a:r>
              <a:rPr lang="en" u="sng">
                <a:solidFill>
                  <a:schemeClr val="hlink"/>
                </a:solidFill>
                <a:hlinkClick r:id="rId4"/>
              </a:rPr>
              <a:t>Using a Mask R-CNN pretrained on COCO to catch parking spaces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35" name="Google Shape;835;p127"/>
          <p:cNvPicPr preferRelativeResize="0"/>
          <p:nvPr/>
        </p:nvPicPr>
        <p:blipFill>
          <a:blip r:embed="rId5">
            <a:alphaModFix/>
          </a:blip>
          <a:stretch>
            <a:fillRect/>
          </a:stretch>
        </p:blipFill>
        <p:spPr>
          <a:xfrm>
            <a:off x="4572000" y="2253750"/>
            <a:ext cx="3553426" cy="19996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Input Image</a:t>
            </a:r>
            <a:endParaRPr/>
          </a:p>
        </p:txBody>
      </p:sp>
      <p:pic>
        <p:nvPicPr>
          <p:cNvPr id="841" name="Google Shape;841;p128"/>
          <p:cNvPicPr preferRelativeResize="0"/>
          <p:nvPr/>
        </p:nvPicPr>
        <p:blipFill rotWithShape="1">
          <a:blip r:embed="rId3">
            <a:alphaModFix/>
          </a:blip>
          <a:srcRect b="0" l="0" r="0" t="0"/>
          <a:stretch/>
        </p:blipFill>
        <p:spPr>
          <a:xfrm>
            <a:off x="486000" y="1089025"/>
            <a:ext cx="5085676" cy="381425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Mask R-CNN pretrained on COCO (inventory image)</a:t>
            </a:r>
            <a:endParaRPr/>
          </a:p>
        </p:txBody>
      </p:sp>
      <p:pic>
        <p:nvPicPr>
          <p:cNvPr id="847" name="Google Shape;847;p129"/>
          <p:cNvPicPr preferRelativeResize="0"/>
          <p:nvPr/>
        </p:nvPicPr>
        <p:blipFill rotWithShape="1">
          <a:blip r:embed="rId3">
            <a:alphaModFix/>
          </a:blip>
          <a:srcRect b="0" l="0" r="0" t="0"/>
          <a:stretch/>
        </p:blipFill>
        <p:spPr>
          <a:xfrm>
            <a:off x="403700" y="1103125"/>
            <a:ext cx="5094633" cy="38209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SSD pretrained on Google Open Images</a:t>
            </a:r>
            <a:endParaRPr/>
          </a:p>
        </p:txBody>
      </p:sp>
      <p:pic>
        <p:nvPicPr>
          <p:cNvPr id="853" name="Google Shape;853;p130"/>
          <p:cNvPicPr preferRelativeResize="0"/>
          <p:nvPr/>
        </p:nvPicPr>
        <p:blipFill rotWithShape="1">
          <a:blip r:embed="rId3">
            <a:alphaModFix/>
          </a:blip>
          <a:srcRect b="0" l="0" r="0" t="0"/>
          <a:stretch/>
        </p:blipFill>
        <p:spPr>
          <a:xfrm>
            <a:off x="311700" y="1170125"/>
            <a:ext cx="5204024" cy="38209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Input image </a:t>
            </a:r>
            <a:endParaRPr/>
          </a:p>
        </p:txBody>
      </p:sp>
      <p:pic>
        <p:nvPicPr>
          <p:cNvPr id="859" name="Google Shape;859;p131"/>
          <p:cNvPicPr preferRelativeResize="0"/>
          <p:nvPr/>
        </p:nvPicPr>
        <p:blipFill rotWithShape="1">
          <a:blip r:embed="rId3">
            <a:alphaModFix/>
          </a:blip>
          <a:srcRect b="0" l="0" r="0" t="0"/>
          <a:stretch/>
        </p:blipFill>
        <p:spPr>
          <a:xfrm>
            <a:off x="412225" y="1084750"/>
            <a:ext cx="5728666"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learning rate finder</a:t>
            </a:r>
            <a:endParaRPr/>
          </a:p>
        </p:txBody>
      </p:sp>
      <p:pic>
        <p:nvPicPr>
          <p:cNvPr id="128" name="Google Shape;128;p24"/>
          <p:cNvPicPr preferRelativeResize="0"/>
          <p:nvPr/>
        </p:nvPicPr>
        <p:blipFill>
          <a:blip r:embed="rId3">
            <a:alphaModFix/>
          </a:blip>
          <a:stretch>
            <a:fillRect/>
          </a:stretch>
        </p:blipFill>
        <p:spPr>
          <a:xfrm>
            <a:off x="311700" y="1947250"/>
            <a:ext cx="2628900" cy="1743075"/>
          </a:xfrm>
          <a:prstGeom prst="rect">
            <a:avLst/>
          </a:prstGeom>
          <a:noFill/>
          <a:ln>
            <a:noFill/>
          </a:ln>
        </p:spPr>
      </p:pic>
      <p:sp>
        <p:nvSpPr>
          <p:cNvPr id="129" name="Google Shape;129;p24"/>
          <p:cNvSpPr txBox="1"/>
          <p:nvPr/>
        </p:nvSpPr>
        <p:spPr>
          <a:xfrm>
            <a:off x="517675" y="4519300"/>
            <a:ext cx="852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51E50"/>
                </a:solidFill>
              </a:rPr>
              <a:t>“CLRs leads to </a:t>
            </a:r>
            <a:r>
              <a:rPr i="1" lang="en" sz="1500">
                <a:solidFill>
                  <a:srgbClr val="051E50"/>
                </a:solidFill>
              </a:rPr>
              <a:t>far fewer</a:t>
            </a:r>
            <a:r>
              <a:rPr lang="en" sz="1500">
                <a:solidFill>
                  <a:srgbClr val="051E50"/>
                </a:solidFill>
              </a:rPr>
              <a:t> learning rate tuning experiments along with near identical accuracy to exhaustive hyperparameter tuning” </a:t>
            </a:r>
            <a:r>
              <a:rPr lang="en" sz="1500" u="sng">
                <a:solidFill>
                  <a:schemeClr val="hlink"/>
                </a:solidFill>
                <a:hlinkClick r:id="rId4"/>
              </a:rPr>
              <a:t>source</a:t>
            </a:r>
            <a:endParaRPr/>
          </a:p>
        </p:txBody>
      </p:sp>
      <p:pic>
        <p:nvPicPr>
          <p:cNvPr id="130" name="Google Shape;130;p24"/>
          <p:cNvPicPr preferRelativeResize="0"/>
          <p:nvPr/>
        </p:nvPicPr>
        <p:blipFill>
          <a:blip r:embed="rId5">
            <a:alphaModFix/>
          </a:blip>
          <a:stretch>
            <a:fillRect/>
          </a:stretch>
        </p:blipFill>
        <p:spPr>
          <a:xfrm>
            <a:off x="3556600" y="1651825"/>
            <a:ext cx="5275699" cy="22333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Mask R-CNN trained on COCO</a:t>
            </a:r>
            <a:endParaRPr/>
          </a:p>
        </p:txBody>
      </p:sp>
      <p:pic>
        <p:nvPicPr>
          <p:cNvPr id="865" name="Google Shape;865;p132"/>
          <p:cNvPicPr preferRelativeResize="0"/>
          <p:nvPr/>
        </p:nvPicPr>
        <p:blipFill rotWithShape="1">
          <a:blip r:embed="rId3">
            <a:alphaModFix/>
          </a:blip>
          <a:srcRect b="0" l="0" r="0" t="0"/>
          <a:stretch/>
        </p:blipFill>
        <p:spPr>
          <a:xfrm>
            <a:off x="386950" y="1170125"/>
            <a:ext cx="5728666" cy="38209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SSD trained on Open Images Dataset</a:t>
            </a:r>
            <a:endParaRPr/>
          </a:p>
        </p:txBody>
      </p:sp>
      <p:pic>
        <p:nvPicPr>
          <p:cNvPr id="871" name="Google Shape;871;p133"/>
          <p:cNvPicPr preferRelativeResize="0"/>
          <p:nvPr/>
        </p:nvPicPr>
        <p:blipFill rotWithShape="1">
          <a:blip r:embed="rId3">
            <a:alphaModFix/>
          </a:blip>
          <a:srcRect b="0" l="0" r="0" t="0"/>
          <a:stretch/>
        </p:blipFill>
        <p:spPr>
          <a:xfrm>
            <a:off x="383925" y="1120525"/>
            <a:ext cx="5655629" cy="382097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Creating training and test sets</a:t>
            </a:r>
            <a:endParaRPr/>
          </a:p>
        </p:txBody>
      </p:sp>
      <p:pic>
        <p:nvPicPr>
          <p:cNvPr id="877" name="Google Shape;877;p134"/>
          <p:cNvPicPr preferRelativeResize="0"/>
          <p:nvPr/>
        </p:nvPicPr>
        <p:blipFill rotWithShape="1">
          <a:blip r:embed="rId3">
            <a:alphaModFix/>
          </a:blip>
          <a:srcRect b="0" l="0" r="0" t="0"/>
          <a:stretch/>
        </p:blipFill>
        <p:spPr>
          <a:xfrm>
            <a:off x="969049" y="1190148"/>
            <a:ext cx="6659227" cy="3189350"/>
          </a:xfrm>
          <a:prstGeom prst="rect">
            <a:avLst/>
          </a:prstGeom>
          <a:noFill/>
          <a:ln>
            <a:noFill/>
          </a:ln>
        </p:spPr>
      </p:pic>
      <p:sp>
        <p:nvSpPr>
          <p:cNvPr id="878" name="Google Shape;878;p134"/>
          <p:cNvSpPr txBox="1"/>
          <p:nvPr/>
        </p:nvSpPr>
        <p:spPr>
          <a:xfrm>
            <a:off x="894438" y="4551925"/>
            <a:ext cx="7355100" cy="85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https://requester.mturk.com/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Creating training and test sets</a:t>
            </a:r>
            <a:endParaRPr/>
          </a:p>
        </p:txBody>
      </p:sp>
      <p:sp>
        <p:nvSpPr>
          <p:cNvPr id="884" name="Google Shape;884;p135"/>
          <p:cNvSpPr txBox="1"/>
          <p:nvPr/>
        </p:nvSpPr>
        <p:spPr>
          <a:xfrm>
            <a:off x="723775" y="4496725"/>
            <a:ext cx="70992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https://github.com/tzutalin/labelImg</a:t>
            </a:r>
            <a:endParaRPr/>
          </a:p>
          <a:p>
            <a:pPr indent="0" lvl="0" marL="0" rtl="0" algn="l">
              <a:spcBef>
                <a:spcPts val="0"/>
              </a:spcBef>
              <a:spcAft>
                <a:spcPts val="0"/>
              </a:spcAft>
              <a:buNone/>
            </a:pPr>
            <a:r>
              <a:t/>
            </a:r>
            <a:endParaRPr/>
          </a:p>
        </p:txBody>
      </p:sp>
      <p:pic>
        <p:nvPicPr>
          <p:cNvPr id="885" name="Google Shape;885;p135"/>
          <p:cNvPicPr preferRelativeResize="0"/>
          <p:nvPr/>
        </p:nvPicPr>
        <p:blipFill>
          <a:blip r:embed="rId4">
            <a:alphaModFix/>
          </a:blip>
          <a:stretch>
            <a:fillRect/>
          </a:stretch>
        </p:blipFill>
        <p:spPr>
          <a:xfrm>
            <a:off x="142300" y="1170125"/>
            <a:ext cx="6324652" cy="3174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Creating training and test sets</a:t>
            </a:r>
            <a:endParaRPr/>
          </a:p>
        </p:txBody>
      </p:sp>
      <p:sp>
        <p:nvSpPr>
          <p:cNvPr id="891" name="Google Shape;891;p136"/>
          <p:cNvSpPr txBox="1"/>
          <p:nvPr/>
        </p:nvSpPr>
        <p:spPr>
          <a:xfrm>
            <a:off x="723775" y="4496725"/>
            <a:ext cx="70992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labelme: Image Polygonal Annotation with Python</a:t>
            </a:r>
            <a:endParaRPr/>
          </a:p>
          <a:p>
            <a:pPr indent="0" lvl="0" marL="0" rtl="0" algn="l">
              <a:spcBef>
                <a:spcPts val="0"/>
              </a:spcBef>
              <a:spcAft>
                <a:spcPts val="0"/>
              </a:spcAft>
              <a:buNone/>
            </a:pPr>
            <a:r>
              <a:t/>
            </a:r>
            <a:endParaRPr/>
          </a:p>
        </p:txBody>
      </p:sp>
      <p:pic>
        <p:nvPicPr>
          <p:cNvPr id="892" name="Google Shape;892;p136"/>
          <p:cNvPicPr preferRelativeResize="0"/>
          <p:nvPr/>
        </p:nvPicPr>
        <p:blipFill>
          <a:blip r:embed="rId4">
            <a:alphaModFix/>
          </a:blip>
          <a:stretch>
            <a:fillRect/>
          </a:stretch>
        </p:blipFill>
        <p:spPr>
          <a:xfrm>
            <a:off x="152400" y="1170125"/>
            <a:ext cx="5192460" cy="31742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137"/>
          <p:cNvPicPr preferRelativeResize="0"/>
          <p:nvPr/>
        </p:nvPicPr>
        <p:blipFill>
          <a:blip r:embed="rId3">
            <a:alphaModFix/>
          </a:blip>
          <a:stretch>
            <a:fillRect/>
          </a:stretch>
        </p:blipFill>
        <p:spPr>
          <a:xfrm>
            <a:off x="647225" y="427900"/>
            <a:ext cx="7003758" cy="3820975"/>
          </a:xfrm>
          <a:prstGeom prst="rect">
            <a:avLst/>
          </a:prstGeom>
          <a:noFill/>
          <a:ln>
            <a:noFill/>
          </a:ln>
        </p:spPr>
      </p:pic>
      <p:sp>
        <p:nvSpPr>
          <p:cNvPr id="898" name="Google Shape;898;p137"/>
          <p:cNvSpPr txBox="1"/>
          <p:nvPr/>
        </p:nvSpPr>
        <p:spPr>
          <a:xfrm>
            <a:off x="2291800" y="4192900"/>
            <a:ext cx="7333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https://cocodataset.org/#explore</a:t>
            </a:r>
            <a:endParaRPr/>
          </a:p>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a:t>
            </a:r>
            <a:r>
              <a:rPr lang="en"/>
              <a:t>otebooks for Tensorflow implementations </a:t>
            </a:r>
            <a:endParaRPr/>
          </a:p>
        </p:txBody>
      </p:sp>
      <p:sp>
        <p:nvSpPr>
          <p:cNvPr id="904" name="Google Shape;904;p1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u="sng">
                <a:solidFill>
                  <a:schemeClr val="hlink"/>
                </a:solidFill>
                <a:hlinkClick r:id="rId3"/>
              </a:rPr>
              <a:t>Mask R-CNN</a:t>
            </a:r>
            <a:endParaRPr/>
          </a:p>
          <a:p>
            <a:pPr indent="0" lvl="0" marL="0" rtl="0" algn="l">
              <a:lnSpc>
                <a:spcPct val="115000"/>
              </a:lnSpc>
              <a:spcBef>
                <a:spcPts val="1600"/>
              </a:spcBef>
              <a:spcAft>
                <a:spcPts val="0"/>
              </a:spcAft>
              <a:buSzPts val="1800"/>
              <a:buNone/>
            </a:pPr>
            <a:r>
              <a:rPr lang="en" u="sng">
                <a:solidFill>
                  <a:schemeClr val="hlink"/>
                </a:solidFill>
                <a:hlinkClick r:id="rId4"/>
              </a:rPr>
              <a:t>YOLO</a:t>
            </a:r>
            <a:endParaRPr/>
          </a:p>
          <a:p>
            <a:pPr indent="0" lvl="0" marL="0" rtl="0" algn="l">
              <a:lnSpc>
                <a:spcPct val="115000"/>
              </a:lnSpc>
              <a:spcBef>
                <a:spcPts val="1600"/>
              </a:spcBef>
              <a:spcAft>
                <a:spcPts val="0"/>
              </a:spcAft>
              <a:buSzPts val="1800"/>
              <a:buNone/>
            </a:pPr>
            <a:r>
              <a:rPr lang="en" u="sng">
                <a:solidFill>
                  <a:schemeClr val="hlink"/>
                </a:solidFill>
                <a:hlinkClick r:id="rId5"/>
              </a:rPr>
              <a:t>RetinaNet</a:t>
            </a:r>
            <a:endParaRPr/>
          </a:p>
          <a:p>
            <a:pPr indent="0" lvl="0" marL="0" rtl="0" algn="l">
              <a:lnSpc>
                <a:spcPct val="115000"/>
              </a:lnSpc>
              <a:spcBef>
                <a:spcPts val="1600"/>
              </a:spcBef>
              <a:spcAft>
                <a:spcPts val="0"/>
              </a:spcAft>
              <a:buSzPts val="1800"/>
              <a:buNone/>
            </a:pPr>
            <a:r>
              <a:rPr lang="en" u="sng">
                <a:solidFill>
                  <a:schemeClr val="hlink"/>
                </a:solidFill>
                <a:hlinkClick r:id="rId6"/>
              </a:rPr>
              <a:t>SSD and Faster RCNN comparison on Open Images Dataset v4</a:t>
            </a:r>
            <a:r>
              <a:rPr lang="en"/>
              <a:t> </a:t>
            </a:r>
            <a:endParaRPr/>
          </a:p>
          <a:p>
            <a:pPr indent="0" lvl="0" marL="0" rtl="0" algn="l">
              <a:lnSpc>
                <a:spcPct val="115000"/>
              </a:lnSpc>
              <a:spcBef>
                <a:spcPts val="1600"/>
              </a:spcBef>
              <a:spcAft>
                <a:spcPts val="0"/>
              </a:spcAft>
              <a:buSzPts val="1800"/>
              <a:buNone/>
            </a:pPr>
            <a:r>
              <a:rPr lang="en" u="sng">
                <a:solidFill>
                  <a:schemeClr val="hlink"/>
                </a:solidFill>
                <a:hlinkClick r:id="rId7"/>
              </a:rPr>
              <a:t>Faster R-CNN trained on Open Images Dataset v4 </a:t>
            </a:r>
            <a:endParaRPr/>
          </a:p>
          <a:p>
            <a:pPr indent="0" lvl="0" marL="0" rtl="0" algn="l">
              <a:lnSpc>
                <a:spcPct val="115000"/>
              </a:lnSpc>
              <a:spcBef>
                <a:spcPts val="1600"/>
              </a:spcBef>
              <a:spcAft>
                <a:spcPts val="1600"/>
              </a:spcAft>
              <a:buSzPts val="1800"/>
              <a:buNone/>
            </a:pPr>
            <a:r>
              <a:rPr lang="en" u="sng">
                <a:solidFill>
                  <a:schemeClr val="hlink"/>
                </a:solidFill>
                <a:hlinkClick r:id="rId8"/>
              </a:rPr>
              <a:t>Using a TF-hub object detection model</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Detectron2</a:t>
            </a:r>
            <a:endParaRPr/>
          </a:p>
        </p:txBody>
      </p:sp>
      <p:pic>
        <p:nvPicPr>
          <p:cNvPr id="910" name="Google Shape;910;p139"/>
          <p:cNvPicPr preferRelativeResize="0"/>
          <p:nvPr/>
        </p:nvPicPr>
        <p:blipFill>
          <a:blip r:embed="rId3">
            <a:alphaModFix/>
          </a:blip>
          <a:stretch>
            <a:fillRect/>
          </a:stretch>
        </p:blipFill>
        <p:spPr>
          <a:xfrm>
            <a:off x="311700" y="1490675"/>
            <a:ext cx="6836296" cy="1258900"/>
          </a:xfrm>
          <a:prstGeom prst="rect">
            <a:avLst/>
          </a:prstGeom>
          <a:noFill/>
          <a:ln>
            <a:noFill/>
          </a:ln>
        </p:spPr>
      </p:pic>
      <p:sp>
        <p:nvSpPr>
          <p:cNvPr id="911" name="Google Shape;911;p139"/>
          <p:cNvSpPr txBox="1"/>
          <p:nvPr/>
        </p:nvSpPr>
        <p:spPr>
          <a:xfrm>
            <a:off x="575000" y="3251475"/>
            <a:ext cx="70773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detectron2/MODEL_ZOO.md at master · facebookresearch/detectron2 · GitHub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12" name="Google Shape;912;p139"/>
          <p:cNvSpPr txBox="1"/>
          <p:nvPr/>
        </p:nvSpPr>
        <p:spPr>
          <a:xfrm>
            <a:off x="-723775" y="1832575"/>
            <a:ext cx="73425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39"/>
          <p:cNvSpPr txBox="1"/>
          <p:nvPr/>
        </p:nvSpPr>
        <p:spPr>
          <a:xfrm>
            <a:off x="608925" y="4055200"/>
            <a:ext cx="62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Recommended reading: digging into Detectron2</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Detectron2 config files</a:t>
            </a:r>
            <a:endParaRPr/>
          </a:p>
        </p:txBody>
      </p:sp>
      <p:pic>
        <p:nvPicPr>
          <p:cNvPr id="919" name="Google Shape;919;p140"/>
          <p:cNvPicPr preferRelativeResize="0"/>
          <p:nvPr/>
        </p:nvPicPr>
        <p:blipFill>
          <a:blip r:embed="rId3">
            <a:alphaModFix/>
          </a:blip>
          <a:stretch>
            <a:fillRect/>
          </a:stretch>
        </p:blipFill>
        <p:spPr>
          <a:xfrm>
            <a:off x="152400" y="1170125"/>
            <a:ext cx="8839200" cy="365736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141"/>
          <p:cNvPicPr preferRelativeResize="0"/>
          <p:nvPr/>
        </p:nvPicPr>
        <p:blipFill>
          <a:blip r:embed="rId3">
            <a:alphaModFix/>
          </a:blip>
          <a:stretch>
            <a:fillRect/>
          </a:stretch>
        </p:blipFill>
        <p:spPr>
          <a:xfrm>
            <a:off x="152400" y="769063"/>
            <a:ext cx="8839199" cy="3605363"/>
          </a:xfrm>
          <a:prstGeom prst="rect">
            <a:avLst/>
          </a:prstGeom>
          <a:noFill/>
          <a:ln>
            <a:noFill/>
          </a:ln>
        </p:spPr>
      </p:pic>
      <p:sp>
        <p:nvSpPr>
          <p:cNvPr id="925" name="Google Shape;925;p141"/>
          <p:cNvSpPr txBox="1"/>
          <p:nvPr/>
        </p:nvSpPr>
        <p:spPr>
          <a:xfrm>
            <a:off x="963575" y="4557550"/>
            <a:ext cx="7333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https://github.com/facebookresearch/detectron2/blob/master/MODEL_ZOO.md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classification: pet breeds</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en"/>
              <a:t>Please read (in Google Colab) everything under the section “</a:t>
            </a:r>
            <a:r>
              <a:rPr b="1" lang="en"/>
              <a:t>improving our model</a:t>
            </a:r>
            <a:r>
              <a:rPr lang="en"/>
              <a:t>”</a:t>
            </a:r>
            <a:endParaRPr/>
          </a:p>
          <a:p>
            <a:pPr indent="-317500" lvl="1" marL="914400" rtl="0" algn="l">
              <a:spcBef>
                <a:spcPts val="0"/>
              </a:spcBef>
              <a:spcAft>
                <a:spcPts val="0"/>
              </a:spcAft>
              <a:buSzPts val="1400"/>
              <a:buChar char="○"/>
            </a:pPr>
            <a:r>
              <a:rPr lang="en" u="sng">
                <a:solidFill>
                  <a:schemeClr val="hlink"/>
                </a:solidFill>
                <a:hlinkClick r:id="rId3"/>
              </a:rPr>
              <a:t>https://github.com/fastai/fastbook/blob/master/05_pet_breeds.ipynb</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142"/>
          <p:cNvPicPr preferRelativeResize="0"/>
          <p:nvPr/>
        </p:nvPicPr>
        <p:blipFill>
          <a:blip r:embed="rId3">
            <a:alphaModFix/>
          </a:blip>
          <a:stretch>
            <a:fillRect/>
          </a:stretch>
        </p:blipFill>
        <p:spPr>
          <a:xfrm>
            <a:off x="91850" y="139425"/>
            <a:ext cx="4744076" cy="4864650"/>
          </a:xfrm>
          <a:prstGeom prst="rect">
            <a:avLst/>
          </a:prstGeom>
          <a:noFill/>
          <a:ln>
            <a:noFill/>
          </a:ln>
        </p:spPr>
      </p:pic>
      <p:sp>
        <p:nvSpPr>
          <p:cNvPr id="931" name="Google Shape;931;p142"/>
          <p:cNvSpPr txBox="1"/>
          <p:nvPr/>
        </p:nvSpPr>
        <p:spPr>
          <a:xfrm>
            <a:off x="4835925" y="1184275"/>
            <a:ext cx="4296900" cy="3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https://detectron2.readthedocs.io/tutorials/models.html#model-output-format</a:t>
            </a:r>
            <a:endParaRPr/>
          </a:p>
          <a:p>
            <a:pPr indent="0" lvl="0" marL="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Detectron exercises</a:t>
            </a:r>
            <a:endParaRPr/>
          </a:p>
        </p:txBody>
      </p:sp>
      <p:sp>
        <p:nvSpPr>
          <p:cNvPr id="937" name="Google Shape;937;p143"/>
          <p:cNvSpPr txBox="1"/>
          <p:nvPr/>
        </p:nvSpPr>
        <p:spPr>
          <a:xfrm>
            <a:off x="311700" y="1276750"/>
            <a:ext cx="70773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Inference (Exercise)</a:t>
            </a:r>
            <a:endParaRPr/>
          </a:p>
          <a:p>
            <a:pPr indent="0" lvl="0" marL="0" rtl="0" algn="l">
              <a:spcBef>
                <a:spcPts val="0"/>
              </a:spcBef>
              <a:spcAft>
                <a:spcPts val="0"/>
              </a:spcAft>
              <a:buNone/>
            </a:pPr>
            <a:r>
              <a:rPr lang="en" u="sng">
                <a:solidFill>
                  <a:schemeClr val="hlink"/>
                </a:solidFill>
                <a:hlinkClick r:id="rId4"/>
              </a:rPr>
              <a:t>Inference (Solution)</a:t>
            </a:r>
            <a:r>
              <a:rPr lang="en"/>
              <a:t> - here change the input image with a change to wget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Training (Exercise)</a:t>
            </a:r>
            <a:r>
              <a:rPr lang="en"/>
              <a:t> - this one is broken, sorry</a:t>
            </a:r>
            <a:endParaRPr/>
          </a:p>
          <a:p>
            <a:pPr indent="0" lvl="0" marL="0" rtl="0" algn="l">
              <a:spcBef>
                <a:spcPts val="0"/>
              </a:spcBef>
              <a:spcAft>
                <a:spcPts val="0"/>
              </a:spcAft>
              <a:buNone/>
            </a:pPr>
            <a:r>
              <a:rPr lang="en" u="sng">
                <a:solidFill>
                  <a:schemeClr val="hlink"/>
                </a:solidFill>
                <a:hlinkClick r:id="rId6"/>
              </a:rPr>
              <a:t>Training (Solution)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pic>
        <p:nvPicPr>
          <p:cNvPr id="943" name="Google Shape;943;p144"/>
          <p:cNvPicPr preferRelativeResize="0"/>
          <p:nvPr/>
        </p:nvPicPr>
        <p:blipFill>
          <a:blip r:embed="rId3">
            <a:alphaModFix/>
          </a:blip>
          <a:stretch>
            <a:fillRect/>
          </a:stretch>
        </p:blipFill>
        <p:spPr>
          <a:xfrm>
            <a:off x="1259575" y="1017725"/>
            <a:ext cx="6336451" cy="38209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145"/>
          <p:cNvPicPr preferRelativeResize="0"/>
          <p:nvPr/>
        </p:nvPicPr>
        <p:blipFill>
          <a:blip r:embed="rId3">
            <a:alphaModFix/>
          </a:blip>
          <a:stretch>
            <a:fillRect/>
          </a:stretch>
        </p:blipFill>
        <p:spPr>
          <a:xfrm>
            <a:off x="790450" y="152400"/>
            <a:ext cx="7173273" cy="483869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146"/>
          <p:cNvPicPr preferRelativeResize="0"/>
          <p:nvPr/>
        </p:nvPicPr>
        <p:blipFill>
          <a:blip r:embed="rId3">
            <a:alphaModFix/>
          </a:blip>
          <a:stretch>
            <a:fillRect/>
          </a:stretch>
        </p:blipFill>
        <p:spPr>
          <a:xfrm>
            <a:off x="829500" y="325525"/>
            <a:ext cx="7028776" cy="4274926"/>
          </a:xfrm>
          <a:prstGeom prst="rect">
            <a:avLst/>
          </a:prstGeom>
          <a:noFill/>
          <a:ln>
            <a:noFill/>
          </a:ln>
        </p:spPr>
      </p:pic>
      <p:sp>
        <p:nvSpPr>
          <p:cNvPr id="954" name="Google Shape;954;p146"/>
          <p:cNvSpPr txBox="1"/>
          <p:nvPr/>
        </p:nvSpPr>
        <p:spPr>
          <a:xfrm>
            <a:off x="2083450" y="4600450"/>
            <a:ext cx="55731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https://storage.googleapis.com/openimages/web/index.html</a:t>
            </a:r>
            <a:endParaRPr/>
          </a:p>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147"/>
          <p:cNvPicPr preferRelativeResize="0"/>
          <p:nvPr/>
        </p:nvPicPr>
        <p:blipFill>
          <a:blip r:embed="rId3">
            <a:alphaModFix/>
          </a:blip>
          <a:stretch>
            <a:fillRect/>
          </a:stretch>
        </p:blipFill>
        <p:spPr>
          <a:xfrm>
            <a:off x="425850" y="217525"/>
            <a:ext cx="8428773" cy="4282900"/>
          </a:xfrm>
          <a:prstGeom prst="rect">
            <a:avLst/>
          </a:prstGeom>
          <a:noFill/>
          <a:ln>
            <a:noFill/>
          </a:ln>
        </p:spPr>
      </p:pic>
      <p:sp>
        <p:nvSpPr>
          <p:cNvPr id="960" name="Google Shape;960;p147"/>
          <p:cNvSpPr txBox="1"/>
          <p:nvPr/>
        </p:nvSpPr>
        <p:spPr>
          <a:xfrm>
            <a:off x="0" y="4700775"/>
            <a:ext cx="91440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https://storage.googleapis.com/openimages/web/visualizer/index.html?set=train&amp;type=detection&amp;c=%2Fm%2F04rmv</a:t>
            </a:r>
            <a:endParaRPr sz="11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148"/>
          <p:cNvPicPr preferRelativeResize="0"/>
          <p:nvPr/>
        </p:nvPicPr>
        <p:blipFill>
          <a:blip r:embed="rId3">
            <a:alphaModFix/>
          </a:blip>
          <a:stretch>
            <a:fillRect/>
          </a:stretch>
        </p:blipFill>
        <p:spPr>
          <a:xfrm>
            <a:off x="152400" y="152400"/>
            <a:ext cx="8839198" cy="4507898"/>
          </a:xfrm>
          <a:prstGeom prst="rect">
            <a:avLst/>
          </a:prstGeom>
          <a:noFill/>
          <a:ln>
            <a:noFill/>
          </a:ln>
        </p:spPr>
      </p:pic>
      <p:sp>
        <p:nvSpPr>
          <p:cNvPr id="966" name="Google Shape;966;p148"/>
          <p:cNvSpPr txBox="1"/>
          <p:nvPr/>
        </p:nvSpPr>
        <p:spPr>
          <a:xfrm>
            <a:off x="152400" y="4791925"/>
            <a:ext cx="96816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https://storage.googleapis.com/openimages/web/visualizer/index.html?set=train&amp;type=segmentation&amp;r=false&amp;c=%2Fm%2F03g8mr</a:t>
            </a:r>
            <a:endParaRPr sz="1100"/>
          </a:p>
          <a:p>
            <a:pPr indent="0" lvl="0" marL="0" rtl="0" algn="l">
              <a:spcBef>
                <a:spcPts val="0"/>
              </a:spcBef>
              <a:spcAft>
                <a:spcPts val="0"/>
              </a:spcAft>
              <a:buNone/>
            </a:pPr>
            <a:r>
              <a:t/>
            </a:r>
            <a:endParaRPr sz="11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pic>
        <p:nvPicPr>
          <p:cNvPr id="972" name="Google Shape;972;p149"/>
          <p:cNvPicPr preferRelativeResize="0"/>
          <p:nvPr/>
        </p:nvPicPr>
        <p:blipFill>
          <a:blip r:embed="rId3">
            <a:alphaModFix/>
          </a:blip>
          <a:stretch>
            <a:fillRect/>
          </a:stretch>
        </p:blipFill>
        <p:spPr>
          <a:xfrm>
            <a:off x="1000125" y="1310300"/>
            <a:ext cx="7143750" cy="280987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pic>
        <p:nvPicPr>
          <p:cNvPr id="977" name="Google Shape;977;p150"/>
          <p:cNvPicPr preferRelativeResize="0"/>
          <p:nvPr/>
        </p:nvPicPr>
        <p:blipFill>
          <a:blip r:embed="rId3">
            <a:alphaModFix/>
          </a:blip>
          <a:stretch>
            <a:fillRect/>
          </a:stretch>
        </p:blipFill>
        <p:spPr>
          <a:xfrm>
            <a:off x="152400" y="306550"/>
            <a:ext cx="8839199" cy="4110195"/>
          </a:xfrm>
          <a:prstGeom prst="rect">
            <a:avLst/>
          </a:prstGeom>
          <a:noFill/>
          <a:ln>
            <a:noFill/>
          </a:ln>
        </p:spPr>
      </p:pic>
      <p:sp>
        <p:nvSpPr>
          <p:cNvPr id="978" name="Google Shape;978;p150"/>
          <p:cNvSpPr txBox="1"/>
          <p:nvPr/>
        </p:nvSpPr>
        <p:spPr>
          <a:xfrm>
            <a:off x="1163250" y="4645975"/>
            <a:ext cx="6874500" cy="471000"/>
          </a:xfrm>
          <a:prstGeom prst="rect">
            <a:avLst/>
          </a:prstGeom>
          <a:noFill/>
          <a:ln>
            <a:noFill/>
          </a:ln>
        </p:spPr>
        <p:txBody>
          <a:bodyPr anchorCtr="0" anchor="t" bIns="91425" lIns="91425" spcFirstLastPara="1" rIns="91425" wrap="square" tIns="91425">
            <a:noAutofit/>
          </a:bodyPr>
          <a:lstStyle/>
          <a:p>
            <a:pPr indent="0" lvl="0" marL="2286000" rtl="0" algn="l">
              <a:spcBef>
                <a:spcPts val="0"/>
              </a:spcBef>
              <a:spcAft>
                <a:spcPts val="0"/>
              </a:spcAft>
              <a:buNone/>
            </a:pPr>
            <a:r>
              <a:rPr lang="en"/>
              <a:t>     </a:t>
            </a:r>
            <a:r>
              <a:rPr lang="en" u="sng">
                <a:solidFill>
                  <a:schemeClr val="hlink"/>
                </a:solidFill>
                <a:hlinkClick r:id="rId4"/>
              </a:rPr>
              <a:t>Colab notebook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84" name="Google Shape;984;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What is a common issue with segmenting small images with a U-net?</a:t>
            </a:r>
            <a:endParaRPr sz="1700"/>
          </a:p>
          <a:p>
            <a:pPr indent="-336550" lvl="0" marL="457200" rtl="0" algn="l">
              <a:spcBef>
                <a:spcPts val="0"/>
              </a:spcBef>
              <a:spcAft>
                <a:spcPts val="0"/>
              </a:spcAft>
              <a:buSzPts val="1700"/>
              <a:buChar char="-"/>
            </a:pPr>
            <a:r>
              <a:rPr lang="en" sz="1700"/>
              <a:t>What is the point of using FastAI? What is it? What does it offer (other than a </a:t>
            </a:r>
            <a:r>
              <a:rPr i="1" lang="en" sz="1700"/>
              <a:t>ton</a:t>
            </a:r>
            <a:r>
              <a:rPr lang="en" sz="1700"/>
              <a:t> of bugs)?</a:t>
            </a:r>
            <a:endParaRPr sz="1700"/>
          </a:p>
          <a:p>
            <a:pPr indent="-336550" lvl="0" marL="457200" rtl="0" algn="l">
              <a:spcBef>
                <a:spcPts val="0"/>
              </a:spcBef>
              <a:spcAft>
                <a:spcPts val="0"/>
              </a:spcAft>
              <a:buSzPts val="1700"/>
              <a:buChar char="-"/>
            </a:pPr>
            <a:r>
              <a:rPr lang="en" sz="1700"/>
              <a:t>What is perceptual hashing? How </a:t>
            </a:r>
            <a:r>
              <a:rPr lang="en" sz="1700"/>
              <a:t>does</a:t>
            </a:r>
            <a:r>
              <a:rPr lang="en" sz="1700"/>
              <a:t> it differ from cryptographic hashing?</a:t>
            </a:r>
            <a:endParaRPr sz="1700"/>
          </a:p>
          <a:p>
            <a:pPr indent="-336550" lvl="0" marL="457200" rtl="0" algn="l">
              <a:spcBef>
                <a:spcPts val="0"/>
              </a:spcBef>
              <a:spcAft>
                <a:spcPts val="0"/>
              </a:spcAft>
              <a:buSzPts val="1700"/>
              <a:buChar char="-"/>
            </a:pPr>
            <a:r>
              <a:rPr lang="en" sz="1700"/>
              <a:t>How do we compute the Hamming distance for two hashes? </a:t>
            </a:r>
            <a:endParaRPr sz="1700"/>
          </a:p>
          <a:p>
            <a:pPr indent="-336550" lvl="0" marL="457200" rtl="0" algn="l">
              <a:spcBef>
                <a:spcPts val="0"/>
              </a:spcBef>
              <a:spcAft>
                <a:spcPts val="0"/>
              </a:spcAft>
              <a:buSzPts val="1700"/>
              <a:buChar char="-"/>
            </a:pPr>
            <a:r>
              <a:rPr lang="en" sz="1700"/>
              <a:t>What are the use cases for embeddings from a pretrained network? How is this transfer learning? </a:t>
            </a:r>
            <a:endParaRPr sz="1700"/>
          </a:p>
          <a:p>
            <a:pPr indent="-336550" lvl="0" marL="457200" rtl="0" algn="l">
              <a:spcBef>
                <a:spcPts val="0"/>
              </a:spcBef>
              <a:spcAft>
                <a:spcPts val="0"/>
              </a:spcAft>
              <a:buSzPts val="1700"/>
              <a:buChar char="-"/>
            </a:pPr>
            <a:r>
              <a:rPr lang="en" sz="1700"/>
              <a:t>Which inputs do we need to train an image segmentation model from scratch?</a:t>
            </a:r>
            <a:endParaRPr sz="1700"/>
          </a:p>
          <a:p>
            <a:pPr indent="-336550" lvl="0" marL="457200" rtl="0" algn="l">
              <a:spcBef>
                <a:spcPts val="0"/>
              </a:spcBef>
              <a:spcAft>
                <a:spcPts val="0"/>
              </a:spcAft>
              <a:buSzPts val="1700"/>
              <a:buChar char="-"/>
            </a:pPr>
            <a:r>
              <a:rPr lang="en" sz="1700"/>
              <a:t>Which inputs do we need to train an object detector from scratch? </a:t>
            </a:r>
            <a:endParaRPr sz="1700"/>
          </a:p>
          <a:p>
            <a:pPr indent="-336550" lvl="0" marL="457200" rtl="0" algn="l">
              <a:spcBef>
                <a:spcPts val="0"/>
              </a:spcBef>
              <a:spcAft>
                <a:spcPts val="0"/>
              </a:spcAft>
              <a:buSzPts val="1700"/>
              <a:buChar char="-"/>
            </a:pPr>
            <a:r>
              <a:rPr lang="en" sz="1700"/>
              <a:t>How</a:t>
            </a:r>
            <a:r>
              <a:rPr lang="en" sz="1700"/>
              <a:t> is the ‘error rate’ metric for classification defined? Should we use it for </a:t>
            </a:r>
            <a:r>
              <a:rPr lang="en" sz="1700"/>
              <a:t>imbalanced datasets? </a:t>
            </a:r>
            <a:endParaRPr sz="1700"/>
          </a:p>
          <a:p>
            <a:pPr indent="-336550" lvl="0" marL="457200" rtl="0" algn="l">
              <a:spcBef>
                <a:spcPts val="0"/>
              </a:spcBef>
              <a:spcAft>
                <a:spcPts val="0"/>
              </a:spcAft>
              <a:buSzPts val="1700"/>
              <a:buChar char="-"/>
            </a:pPr>
            <a:r>
              <a:rPr lang="en" sz="1700"/>
              <a:t>How do we compute the confusion matrix for a segmentation mask? How do we compute it for a bounding box? </a:t>
            </a:r>
            <a:endParaRPr sz="1700"/>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 on the learning rate</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the one-cycle policy doing? </a:t>
            </a:r>
            <a:endParaRPr/>
          </a:p>
          <a:p>
            <a:pPr indent="-342900" lvl="0" marL="457200" rtl="0" algn="l">
              <a:spcBef>
                <a:spcPts val="0"/>
              </a:spcBef>
              <a:spcAft>
                <a:spcPts val="0"/>
              </a:spcAft>
              <a:buSzPts val="1800"/>
              <a:buChar char="●"/>
            </a:pPr>
            <a:r>
              <a:rPr lang="en"/>
              <a:t>What is the learning rate finder doing?</a:t>
            </a:r>
            <a:endParaRPr/>
          </a:p>
          <a:p>
            <a:pPr indent="-342900" lvl="0" marL="457200" rtl="0" algn="l">
              <a:spcBef>
                <a:spcPts val="0"/>
              </a:spcBef>
              <a:spcAft>
                <a:spcPts val="0"/>
              </a:spcAft>
              <a:buSzPts val="1800"/>
              <a:buChar char="●"/>
            </a:pPr>
            <a:r>
              <a:rPr lang="en"/>
              <a:t>What are discriminative learning rates?</a:t>
            </a:r>
            <a:endParaRPr/>
          </a:p>
          <a:p>
            <a:pPr indent="-317500" lvl="1" marL="914400" rtl="0" algn="l">
              <a:spcBef>
                <a:spcPts val="0"/>
              </a:spcBef>
              <a:spcAft>
                <a:spcPts val="0"/>
              </a:spcAft>
              <a:buSzPts val="1400"/>
              <a:buChar char="○"/>
            </a:pPr>
            <a:r>
              <a:rPr lang="en"/>
              <a:t>Why do we use discriminative learning rates?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90" name="Google Shape;990;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What’s the recall of a classifier that only outputs ‘1’ (positive class)?</a:t>
            </a:r>
            <a:endParaRPr sz="1700"/>
          </a:p>
          <a:p>
            <a:pPr indent="-336550" lvl="0" marL="457200" rtl="0" algn="l">
              <a:spcBef>
                <a:spcPts val="0"/>
              </a:spcBef>
              <a:spcAft>
                <a:spcPts val="0"/>
              </a:spcAft>
              <a:buSzPts val="1700"/>
              <a:buChar char="-"/>
            </a:pPr>
            <a:r>
              <a:rPr lang="en" sz="1700"/>
              <a:t>What’s an “hypercolumn”?</a:t>
            </a:r>
            <a:endParaRPr sz="1700"/>
          </a:p>
          <a:p>
            <a:pPr indent="-336550" lvl="0" marL="457200" rtl="0" algn="l">
              <a:spcBef>
                <a:spcPts val="0"/>
              </a:spcBef>
              <a:spcAft>
                <a:spcPts val="0"/>
              </a:spcAft>
              <a:buSzPts val="1700"/>
              <a:buChar char="-"/>
            </a:pPr>
            <a:r>
              <a:rPr lang="en" sz="1700"/>
              <a:t>Does the F2 measure weigh precision and recall equally?</a:t>
            </a:r>
            <a:endParaRPr sz="1700"/>
          </a:p>
          <a:p>
            <a:pPr indent="-336550" lvl="0" marL="457200" rtl="0" algn="l">
              <a:spcBef>
                <a:spcPts val="0"/>
              </a:spcBef>
              <a:spcAft>
                <a:spcPts val="0"/>
              </a:spcAft>
              <a:buSzPts val="1700"/>
              <a:buChar char="-"/>
            </a:pPr>
            <a:r>
              <a:rPr lang="en" sz="1700"/>
              <a:t>How do deep learning object detection methods reduce the search space of detection regions? How does object detection exploit transfer learning of image classification in Imagenet?</a:t>
            </a:r>
            <a:endParaRPr sz="1700"/>
          </a:p>
          <a:p>
            <a:pPr indent="-336550" lvl="0" marL="457200" rtl="0" algn="l">
              <a:spcBef>
                <a:spcPts val="0"/>
              </a:spcBef>
              <a:spcAft>
                <a:spcPts val="0"/>
              </a:spcAft>
              <a:buSzPts val="1700"/>
              <a:buChar char="-"/>
            </a:pPr>
            <a:r>
              <a:rPr lang="en" sz="1700"/>
              <a:t>What are the two families of object detection method? </a:t>
            </a:r>
            <a:endParaRPr sz="1700"/>
          </a:p>
          <a:p>
            <a:pPr indent="0" lvl="0" marL="457200" rtl="0" algn="l">
              <a:spcBef>
                <a:spcPts val="1600"/>
              </a:spcBef>
              <a:spcAft>
                <a:spcPts val="0"/>
              </a:spcAft>
              <a:buClr>
                <a:schemeClr val="dk1"/>
              </a:buClr>
              <a:buSzPts val="1100"/>
              <a:buFont typeface="Arial"/>
              <a:buNone/>
            </a:pPr>
            <a:r>
              <a:t/>
            </a:r>
            <a:endParaRPr/>
          </a:p>
          <a:p>
            <a:pPr indent="0" lvl="0" marL="457200" rtl="0" algn="l">
              <a:spcBef>
                <a:spcPts val="1600"/>
              </a:spcBef>
              <a:spcAft>
                <a:spcPts val="1600"/>
              </a:spcAft>
              <a:buNone/>
            </a:pPr>
            <a:r>
              <a:t/>
            </a:r>
            <a:endParaRPr sz="17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questions</a:t>
            </a:r>
            <a:endParaRPr/>
          </a:p>
        </p:txBody>
      </p:sp>
      <p:sp>
        <p:nvSpPr>
          <p:cNvPr id="996" name="Google Shape;996;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700"/>
              <a:t>What’s the appeal of using Detectron2? Do we need to write a Pytorch model to use it for inference or training with Detectron?  </a:t>
            </a:r>
            <a:endParaRPr/>
          </a:p>
          <a:p>
            <a:pPr indent="-342900" lvl="0" marL="457200" rtl="0" algn="l">
              <a:spcBef>
                <a:spcPts val="0"/>
              </a:spcBef>
              <a:spcAft>
                <a:spcPts val="0"/>
              </a:spcAft>
              <a:buSzPts val="1800"/>
              <a:buChar char="-"/>
            </a:pPr>
            <a:r>
              <a:rPr lang="en"/>
              <a:t>How does panoptic segmentation combine instance and semantic segmentation? Which method produces the ‘stuff’? Which method produces the ‘things’? </a:t>
            </a:r>
            <a:endParaRPr/>
          </a:p>
          <a:p>
            <a:pPr indent="-342900" lvl="0" marL="457200" rtl="0" algn="l">
              <a:spcBef>
                <a:spcPts val="0"/>
              </a:spcBef>
              <a:spcAft>
                <a:spcPts val="0"/>
              </a:spcAft>
              <a:buSzPts val="1800"/>
              <a:buChar char="-"/>
            </a:pPr>
            <a:r>
              <a:rPr lang="en"/>
              <a:t>Suppose that you wish to detect objects in video and you only have a modest embedded processor, would you solve this problem using YOLO or using Faster RCNN? How would you argue in favor of using either method?</a:t>
            </a:r>
            <a:endParaRPr/>
          </a:p>
          <a:p>
            <a:pPr indent="-342900" lvl="0" marL="457200" rtl="0" algn="l">
              <a:spcBef>
                <a:spcPts val="0"/>
              </a:spcBef>
              <a:spcAft>
                <a:spcPts val="0"/>
              </a:spcAft>
              <a:buSzPts val="1800"/>
              <a:buChar char="-"/>
            </a:pPr>
            <a:r>
              <a:rPr lang="en"/>
              <a:t>Is semantic segmentation more computationally costly than instance segmentation? Why?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References </a:t>
            </a:r>
            <a:endParaRPr/>
          </a:p>
        </p:txBody>
      </p:sp>
      <p:sp>
        <p:nvSpPr>
          <p:cNvPr id="1002" name="Google Shape;1002;p1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u="sng">
                <a:solidFill>
                  <a:schemeClr val="hlink"/>
                </a:solidFill>
                <a:hlinkClick r:id="rId3"/>
              </a:rPr>
              <a:t>Stanford’s cs231n lecture on Object Detection and Segmentation</a:t>
            </a:r>
            <a:endParaRPr/>
          </a:p>
          <a:p>
            <a:pPr indent="-342900" lvl="0" marL="457200" rtl="0" algn="l">
              <a:lnSpc>
                <a:spcPct val="115000"/>
              </a:lnSpc>
              <a:spcBef>
                <a:spcPts val="0"/>
              </a:spcBef>
              <a:spcAft>
                <a:spcPts val="0"/>
              </a:spcAft>
              <a:buSzPts val="1800"/>
              <a:buChar char="●"/>
            </a:pPr>
            <a:r>
              <a:rPr lang="en" u="sng">
                <a:solidFill>
                  <a:schemeClr val="hlink"/>
                </a:solidFill>
                <a:hlinkClick r:id="rId4"/>
              </a:rPr>
              <a:t>PyImageSearch tutorial on Mask R-CNN</a:t>
            </a:r>
            <a:endParaRPr/>
          </a:p>
          <a:p>
            <a:pPr indent="-342900" lvl="0" marL="457200" rtl="0" algn="l">
              <a:lnSpc>
                <a:spcPct val="115000"/>
              </a:lnSpc>
              <a:spcBef>
                <a:spcPts val="0"/>
              </a:spcBef>
              <a:spcAft>
                <a:spcPts val="0"/>
              </a:spcAft>
              <a:buSzPts val="1800"/>
              <a:buChar char="●"/>
            </a:pPr>
            <a:r>
              <a:rPr lang="en" u="sng">
                <a:solidFill>
                  <a:schemeClr val="hlink"/>
                </a:solidFill>
                <a:hlinkClick r:id="rId5"/>
              </a:rPr>
              <a:t>Training Faster R-CNN on the Google Open Images Dataset</a:t>
            </a:r>
            <a:endParaRPr/>
          </a:p>
          <a:p>
            <a:pPr indent="-342900" lvl="0" marL="457200" rtl="0" algn="l">
              <a:lnSpc>
                <a:spcPct val="115000"/>
              </a:lnSpc>
              <a:spcBef>
                <a:spcPts val="0"/>
              </a:spcBef>
              <a:spcAft>
                <a:spcPts val="0"/>
              </a:spcAft>
              <a:buSzPts val="1800"/>
              <a:buChar char="●"/>
            </a:pPr>
            <a:r>
              <a:rPr lang="en" u="sng">
                <a:solidFill>
                  <a:schemeClr val="hlink"/>
                </a:solidFill>
                <a:hlinkClick r:id="rId6"/>
              </a:rPr>
              <a:t>Focal loss for Single Shot Detectors</a:t>
            </a:r>
            <a:endParaRPr/>
          </a:p>
          <a:p>
            <a:pPr indent="-342900" lvl="0" marL="457200" rtl="0" algn="l">
              <a:lnSpc>
                <a:spcPct val="115000"/>
              </a:lnSpc>
              <a:spcBef>
                <a:spcPts val="0"/>
              </a:spcBef>
              <a:spcAft>
                <a:spcPts val="0"/>
              </a:spcAft>
              <a:buSzPts val="1800"/>
              <a:buChar char="●"/>
            </a:pPr>
            <a:r>
              <a:rPr lang="en" u="sng">
                <a:solidFill>
                  <a:schemeClr val="hlink"/>
                </a:solidFill>
                <a:hlinkClick r:id="rId7"/>
              </a:rPr>
              <a:t>Training an object detector on Google Colab</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classification: pet breeds</a:t>
            </a:r>
            <a:endParaRPr/>
          </a:p>
        </p:txBody>
      </p:sp>
      <p:sp>
        <p:nvSpPr>
          <p:cNvPr id="148" name="Google Shape;148;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9" name="Google Shape;149;p27"/>
          <p:cNvPicPr preferRelativeResize="0"/>
          <p:nvPr/>
        </p:nvPicPr>
        <p:blipFill>
          <a:blip r:embed="rId3">
            <a:alphaModFix/>
          </a:blip>
          <a:stretch>
            <a:fillRect/>
          </a:stretch>
        </p:blipFill>
        <p:spPr>
          <a:xfrm>
            <a:off x="476347" y="1152472"/>
            <a:ext cx="2666725" cy="3790326"/>
          </a:xfrm>
          <a:prstGeom prst="rect">
            <a:avLst/>
          </a:prstGeom>
          <a:noFill/>
          <a:ln>
            <a:noFill/>
          </a:ln>
        </p:spPr>
      </p:pic>
      <p:pic>
        <p:nvPicPr>
          <p:cNvPr id="150" name="Google Shape;150;p27"/>
          <p:cNvPicPr preferRelativeResize="0"/>
          <p:nvPr/>
        </p:nvPicPr>
        <p:blipFill>
          <a:blip r:embed="rId4">
            <a:alphaModFix/>
          </a:blip>
          <a:stretch>
            <a:fillRect/>
          </a:stretch>
        </p:blipFill>
        <p:spPr>
          <a:xfrm>
            <a:off x="4086775" y="1422400"/>
            <a:ext cx="3524250" cy="2876550"/>
          </a:xfrm>
          <a:prstGeom prst="rect">
            <a:avLst/>
          </a:prstGeom>
          <a:noFill/>
          <a:ln>
            <a:noFill/>
          </a:ln>
        </p:spPr>
      </p:pic>
      <p:sp>
        <p:nvSpPr>
          <p:cNvPr id="151" name="Google Shape;151;p27"/>
          <p:cNvSpPr txBox="1"/>
          <p:nvPr/>
        </p:nvSpPr>
        <p:spPr>
          <a:xfrm>
            <a:off x="2731775" y="4425350"/>
            <a:ext cx="6412500" cy="400200"/>
          </a:xfrm>
          <a:prstGeom prst="rect">
            <a:avLst/>
          </a:prstGeom>
          <a:noFill/>
          <a:ln>
            <a:noFill/>
          </a:ln>
        </p:spPr>
        <p:txBody>
          <a:bodyPr anchorCtr="0" anchor="t" bIns="91425" lIns="91425" spcFirstLastPara="1" rIns="91425" wrap="square" tIns="91425">
            <a:spAutoFit/>
          </a:bodyPr>
          <a:lstStyle/>
          <a:p>
            <a:pPr indent="457200" lvl="0" marL="1371600" rtl="0" algn="l">
              <a:spcBef>
                <a:spcPts val="0"/>
              </a:spcBef>
              <a:spcAft>
                <a:spcPts val="0"/>
              </a:spcAft>
              <a:buNone/>
            </a:pPr>
            <a:r>
              <a:rPr lang="en" u="sng">
                <a:solidFill>
                  <a:schemeClr val="hlink"/>
                </a:solidFill>
                <a:hlinkClick r:id="rId5"/>
              </a:rPr>
              <a:t>Chapter 5 of the FastAI book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classification: pet breeds</a:t>
            </a:r>
            <a:endParaRPr/>
          </a:p>
        </p:txBody>
      </p:sp>
      <p:sp>
        <p:nvSpPr>
          <p:cNvPr id="157" name="Google Shape;157;p28"/>
          <p:cNvSpPr txBox="1"/>
          <p:nvPr/>
        </p:nvSpPr>
        <p:spPr>
          <a:xfrm>
            <a:off x="538300" y="1494525"/>
            <a:ext cx="7297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u="sng">
                <a:solidFill>
                  <a:schemeClr val="hlink"/>
                </a:solidFill>
                <a:hlinkClick r:id="rId3"/>
              </a:rPr>
              <a:t>Exercise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u="sng">
                <a:solidFill>
                  <a:schemeClr val="hlink"/>
                </a:solidFill>
                <a:hlinkClick r:id="rId4"/>
              </a:rPr>
              <a:t>Solution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“Hypercolumns”</a:t>
            </a:r>
            <a:endParaRPr/>
          </a:p>
        </p:txBody>
      </p:sp>
      <p:pic>
        <p:nvPicPr>
          <p:cNvPr id="163" name="Google Shape;163;p29"/>
          <p:cNvPicPr preferRelativeResize="0"/>
          <p:nvPr/>
        </p:nvPicPr>
        <p:blipFill>
          <a:blip r:embed="rId3">
            <a:alphaModFix/>
          </a:blip>
          <a:stretch>
            <a:fillRect/>
          </a:stretch>
        </p:blipFill>
        <p:spPr>
          <a:xfrm>
            <a:off x="485600" y="1274225"/>
            <a:ext cx="4743450" cy="3114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“Fully Convolutional” networks ‘localize’ labels</a:t>
            </a:r>
            <a:endParaRPr/>
          </a:p>
        </p:txBody>
      </p:sp>
      <p:sp>
        <p:nvSpPr>
          <p:cNvPr id="169" name="Google Shape;169;p30"/>
          <p:cNvSpPr txBox="1"/>
          <p:nvPr/>
        </p:nvSpPr>
        <p:spPr>
          <a:xfrm>
            <a:off x="311700" y="4337325"/>
            <a:ext cx="84120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All layers in the network are convolutional, there is no fully connected (aka “dense”) layer like in most classifiers, we use the local info of the pixel neighborhood  </a:t>
            </a:r>
            <a:endParaRPr/>
          </a:p>
        </p:txBody>
      </p:sp>
      <p:pic>
        <p:nvPicPr>
          <p:cNvPr id="170" name="Google Shape;170;p30"/>
          <p:cNvPicPr preferRelativeResize="0"/>
          <p:nvPr/>
        </p:nvPicPr>
        <p:blipFill>
          <a:blip r:embed="rId3">
            <a:alphaModFix/>
          </a:blip>
          <a:stretch>
            <a:fillRect/>
          </a:stretch>
        </p:blipFill>
        <p:spPr>
          <a:xfrm>
            <a:off x="1809150" y="1505375"/>
            <a:ext cx="4838700" cy="2581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“Hypercolumns”</a:t>
            </a:r>
            <a:endParaRPr/>
          </a:p>
        </p:txBody>
      </p:sp>
      <p:pic>
        <p:nvPicPr>
          <p:cNvPr id="176" name="Google Shape;176;p31"/>
          <p:cNvPicPr preferRelativeResize="0"/>
          <p:nvPr/>
        </p:nvPicPr>
        <p:blipFill>
          <a:blip r:embed="rId3">
            <a:alphaModFix/>
          </a:blip>
          <a:stretch>
            <a:fillRect/>
          </a:stretch>
        </p:blipFill>
        <p:spPr>
          <a:xfrm>
            <a:off x="485575" y="1121850"/>
            <a:ext cx="5006375" cy="3668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8969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About me</a:t>
            </a:r>
            <a:endParaRPr sz="3600"/>
          </a:p>
        </p:txBody>
      </p:sp>
      <p:sp>
        <p:nvSpPr>
          <p:cNvPr id="61" name="Google Shape;61;p14"/>
          <p:cNvSpPr txBox="1"/>
          <p:nvPr>
            <p:ph idx="1" type="subTitle"/>
          </p:nvPr>
        </p:nvSpPr>
        <p:spPr>
          <a:xfrm>
            <a:off x="311700" y="1701600"/>
            <a:ext cx="8520600" cy="79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Machine Learning Engineer at Vinted</a:t>
            </a:r>
            <a:endParaRPr sz="2400"/>
          </a:p>
          <a:p>
            <a:pPr indent="-381000" lvl="1" marL="914400" rtl="0" algn="l">
              <a:spcBef>
                <a:spcPts val="0"/>
              </a:spcBef>
              <a:spcAft>
                <a:spcPts val="0"/>
              </a:spcAft>
              <a:buSzPts val="2400"/>
              <a:buChar char="○"/>
            </a:pPr>
            <a:r>
              <a:rPr lang="en" sz="2400"/>
              <a:t>Background in academia (computer science and bioengineering)</a:t>
            </a:r>
            <a:endParaRPr sz="2400"/>
          </a:p>
          <a:p>
            <a:pPr indent="-381000" lvl="1" marL="914400" rtl="0" algn="l">
              <a:spcBef>
                <a:spcPts val="0"/>
              </a:spcBef>
              <a:spcAft>
                <a:spcPts val="0"/>
              </a:spcAft>
              <a:buSzPts val="2400"/>
              <a:buChar char="○"/>
            </a:pPr>
            <a:r>
              <a:rPr lang="en" sz="2400"/>
              <a:t>Organizer of the </a:t>
            </a:r>
            <a:r>
              <a:rPr lang="en" sz="2400" u="sng">
                <a:solidFill>
                  <a:schemeClr val="accent5"/>
                </a:solidFill>
                <a:hlinkClick r:id="rId3">
                  <a:extLst>
                    <a:ext uri="{A12FA001-AC4F-418D-AE19-62706E023703}">
                      <ahyp:hlinkClr val="tx"/>
                    </a:ext>
                  </a:extLst>
                </a:hlinkClick>
              </a:rPr>
              <a:t>Berlin Computer Vision Group</a:t>
            </a:r>
            <a:r>
              <a:rPr lang="en" sz="2400"/>
              <a:t> </a:t>
            </a:r>
            <a:endParaRPr sz="2400"/>
          </a:p>
          <a:p>
            <a:pPr indent="0" lvl="0" marL="914400" rtl="0" algn="l">
              <a:spcBef>
                <a:spcPts val="0"/>
              </a:spcBef>
              <a:spcAft>
                <a:spcPts val="0"/>
              </a:spcAft>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“Fully Convolutional” networks draw segmentation masks</a:t>
            </a:r>
            <a:endParaRPr/>
          </a:p>
        </p:txBody>
      </p:sp>
      <p:sp>
        <p:nvSpPr>
          <p:cNvPr id="182" name="Google Shape;182;p32"/>
          <p:cNvSpPr txBox="1"/>
          <p:nvPr/>
        </p:nvSpPr>
        <p:spPr>
          <a:xfrm>
            <a:off x="311700" y="4337325"/>
            <a:ext cx="84120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All layers in the network are convolutional, there is no fully connected (aka “dense”) layer like in most classifiers, we use the local info of the pixel neighborhood  </a:t>
            </a:r>
            <a:endParaRPr/>
          </a:p>
        </p:txBody>
      </p:sp>
      <p:pic>
        <p:nvPicPr>
          <p:cNvPr id="183" name="Google Shape;183;p32"/>
          <p:cNvPicPr preferRelativeResize="0"/>
          <p:nvPr/>
        </p:nvPicPr>
        <p:blipFill rotWithShape="1">
          <a:blip r:embed="rId3">
            <a:alphaModFix/>
          </a:blip>
          <a:srcRect b="0" l="0" r="0" t="0"/>
          <a:stretch/>
        </p:blipFill>
        <p:spPr>
          <a:xfrm>
            <a:off x="573470" y="1458925"/>
            <a:ext cx="7888450" cy="2665100"/>
          </a:xfrm>
          <a:prstGeom prst="rect">
            <a:avLst/>
          </a:prstGeom>
          <a:noFill/>
          <a:ln>
            <a:noFill/>
          </a:ln>
        </p:spPr>
      </p:pic>
      <p:cxnSp>
        <p:nvCxnSpPr>
          <p:cNvPr id="184" name="Google Shape;184;p32"/>
          <p:cNvCxnSpPr/>
          <p:nvPr/>
        </p:nvCxnSpPr>
        <p:spPr>
          <a:xfrm>
            <a:off x="6453900" y="1941075"/>
            <a:ext cx="1934100" cy="1815000"/>
          </a:xfrm>
          <a:prstGeom prst="straightConnector1">
            <a:avLst/>
          </a:prstGeom>
          <a:noFill/>
          <a:ln cap="flat" cmpd="sng" w="114300">
            <a:solidFill>
              <a:srgbClr val="FF0000"/>
            </a:solidFill>
            <a:prstDash val="solid"/>
            <a:round/>
            <a:headEnd len="med" w="med" type="none"/>
            <a:tailEnd len="med" w="med" type="none"/>
          </a:ln>
        </p:spPr>
      </p:cxnSp>
      <p:cxnSp>
        <p:nvCxnSpPr>
          <p:cNvPr id="185" name="Google Shape;185;p32"/>
          <p:cNvCxnSpPr/>
          <p:nvPr/>
        </p:nvCxnSpPr>
        <p:spPr>
          <a:xfrm flipH="1">
            <a:off x="6376950" y="1948075"/>
            <a:ext cx="1983000" cy="1829100"/>
          </a:xfrm>
          <a:prstGeom prst="straightConnector1">
            <a:avLst/>
          </a:prstGeom>
          <a:noFill/>
          <a:ln cap="flat" cmpd="sng" w="114300">
            <a:solidFill>
              <a:srgbClr val="FF000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U-net for binary semantic segmentation </a:t>
            </a:r>
            <a:endParaRPr/>
          </a:p>
        </p:txBody>
      </p:sp>
      <p:sp>
        <p:nvSpPr>
          <p:cNvPr id="191" name="Google Shape;191;p33"/>
          <p:cNvSpPr txBox="1"/>
          <p:nvPr/>
        </p:nvSpPr>
        <p:spPr>
          <a:xfrm>
            <a:off x="311700" y="4337325"/>
            <a:ext cx="84120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All layers in the network are convolutional, there is no fully connected (aka “dense”) layer like in most classifiers, we need this fully convolutional architecture to label images pixel by pixel preserving their local info  </a:t>
            </a:r>
            <a:endParaRPr/>
          </a:p>
        </p:txBody>
      </p:sp>
      <p:pic>
        <p:nvPicPr>
          <p:cNvPr id="192" name="Google Shape;192;p33"/>
          <p:cNvPicPr preferRelativeResize="0"/>
          <p:nvPr/>
        </p:nvPicPr>
        <p:blipFill>
          <a:blip r:embed="rId3">
            <a:alphaModFix/>
          </a:blip>
          <a:stretch>
            <a:fillRect/>
          </a:stretch>
        </p:blipFill>
        <p:spPr>
          <a:xfrm>
            <a:off x="727000" y="1135075"/>
            <a:ext cx="4525108" cy="3014799"/>
          </a:xfrm>
          <a:prstGeom prst="rect">
            <a:avLst/>
          </a:prstGeom>
          <a:noFill/>
          <a:ln>
            <a:noFill/>
          </a:ln>
        </p:spPr>
      </p:pic>
      <p:pic>
        <p:nvPicPr>
          <p:cNvPr id="193" name="Google Shape;193;p33"/>
          <p:cNvPicPr preferRelativeResize="0"/>
          <p:nvPr/>
        </p:nvPicPr>
        <p:blipFill>
          <a:blip r:embed="rId4">
            <a:alphaModFix/>
          </a:blip>
          <a:stretch>
            <a:fillRect/>
          </a:stretch>
        </p:blipFill>
        <p:spPr>
          <a:xfrm>
            <a:off x="5404500" y="1170125"/>
            <a:ext cx="3026736" cy="30346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U-net for binary semantic segmentation </a:t>
            </a:r>
            <a:endParaRPr/>
          </a:p>
        </p:txBody>
      </p:sp>
      <p:sp>
        <p:nvSpPr>
          <p:cNvPr id="199" name="Google Shape;199;p34"/>
          <p:cNvSpPr txBox="1"/>
          <p:nvPr/>
        </p:nvSpPr>
        <p:spPr>
          <a:xfrm>
            <a:off x="311700" y="4337325"/>
            <a:ext cx="84120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All layers in the network are convolutional, there is no fully connected (aka “dense”) layer like in most classifiers, we need this fully convolutional architecture to label images pixel by pixel preserving their local info  </a:t>
            </a:r>
            <a:endParaRPr/>
          </a:p>
        </p:txBody>
      </p:sp>
      <p:pic>
        <p:nvPicPr>
          <p:cNvPr id="200" name="Google Shape;200;p34"/>
          <p:cNvPicPr preferRelativeResize="0"/>
          <p:nvPr/>
        </p:nvPicPr>
        <p:blipFill>
          <a:blip r:embed="rId3">
            <a:alphaModFix/>
          </a:blip>
          <a:stretch>
            <a:fillRect/>
          </a:stretch>
        </p:blipFill>
        <p:spPr>
          <a:xfrm>
            <a:off x="727000" y="1135075"/>
            <a:ext cx="4525108" cy="3014799"/>
          </a:xfrm>
          <a:prstGeom prst="rect">
            <a:avLst/>
          </a:prstGeom>
          <a:noFill/>
          <a:ln>
            <a:noFill/>
          </a:ln>
        </p:spPr>
      </p:pic>
      <p:pic>
        <p:nvPicPr>
          <p:cNvPr id="201" name="Google Shape;201;p34"/>
          <p:cNvPicPr preferRelativeResize="0"/>
          <p:nvPr/>
        </p:nvPicPr>
        <p:blipFill rotWithShape="1">
          <a:blip r:embed="rId4">
            <a:alphaModFix/>
          </a:blip>
          <a:srcRect b="0" l="0" r="0" t="0"/>
          <a:stretch/>
        </p:blipFill>
        <p:spPr>
          <a:xfrm>
            <a:off x="5404500" y="1170125"/>
            <a:ext cx="2991000" cy="301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“Fully Convolutional Networks” allow pixelwise prediction </a:t>
            </a:r>
            <a:endParaRPr/>
          </a:p>
        </p:txBody>
      </p:sp>
      <p:sp>
        <p:nvSpPr>
          <p:cNvPr id="207" name="Google Shape;207;p35"/>
          <p:cNvSpPr txBox="1"/>
          <p:nvPr/>
        </p:nvSpPr>
        <p:spPr>
          <a:xfrm>
            <a:off x="311700" y="4337325"/>
            <a:ext cx="8412000" cy="3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All layers in the network are convolutional, there is no fully connected (aka “dense”) layer like in most classifiers, we use the local info of the pixel neighborhood  </a:t>
            </a:r>
            <a:endParaRPr/>
          </a:p>
        </p:txBody>
      </p:sp>
      <p:pic>
        <p:nvPicPr>
          <p:cNvPr id="208" name="Google Shape;208;p35"/>
          <p:cNvPicPr preferRelativeResize="0"/>
          <p:nvPr/>
        </p:nvPicPr>
        <p:blipFill>
          <a:blip r:embed="rId3">
            <a:alphaModFix/>
          </a:blip>
          <a:stretch>
            <a:fillRect/>
          </a:stretch>
        </p:blipFill>
        <p:spPr>
          <a:xfrm>
            <a:off x="1809150" y="1505375"/>
            <a:ext cx="4838700" cy="2581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“1x1” convolutions</a:t>
            </a:r>
            <a:endParaRPr/>
          </a:p>
        </p:txBody>
      </p:sp>
      <p:sp>
        <p:nvSpPr>
          <p:cNvPr id="214" name="Google Shape;214;p36"/>
          <p:cNvSpPr txBox="1"/>
          <p:nvPr/>
        </p:nvSpPr>
        <p:spPr>
          <a:xfrm>
            <a:off x="1755650" y="4339000"/>
            <a:ext cx="8115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u="sng">
                <a:solidFill>
                  <a:schemeClr val="hlink"/>
                </a:solidFill>
                <a:hlinkClick r:id="rId3"/>
              </a:rPr>
              <a:t>A Gentle Introduction to 1×1 Convolutions  </a:t>
            </a:r>
            <a:endParaRPr/>
          </a:p>
          <a:p>
            <a:pPr indent="-317500" lvl="0" marL="457200" rtl="0" algn="l">
              <a:spcBef>
                <a:spcPts val="0"/>
              </a:spcBef>
              <a:spcAft>
                <a:spcPts val="0"/>
              </a:spcAft>
              <a:buSzPts val="1400"/>
              <a:buChar char="●"/>
            </a:pPr>
            <a:r>
              <a:rPr lang="en" u="sng">
                <a:solidFill>
                  <a:schemeClr val="hlink"/>
                </a:solidFill>
                <a:hlinkClick r:id="rId4"/>
              </a:rPr>
              <a:t>Tutorial on 1 x 1 Convolutions by Andrew Ng</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pic>
        <p:nvPicPr>
          <p:cNvPr id="215" name="Google Shape;215;p36"/>
          <p:cNvPicPr preferRelativeResize="0"/>
          <p:nvPr/>
        </p:nvPicPr>
        <p:blipFill>
          <a:blip r:embed="rId5">
            <a:alphaModFix/>
          </a:blip>
          <a:stretch>
            <a:fillRect/>
          </a:stretch>
        </p:blipFill>
        <p:spPr>
          <a:xfrm>
            <a:off x="152400" y="1170125"/>
            <a:ext cx="8839201" cy="3168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CAMVID segmentation dataset </a:t>
            </a:r>
            <a:endParaRPr/>
          </a:p>
        </p:txBody>
      </p:sp>
      <p:pic>
        <p:nvPicPr>
          <p:cNvPr id="221" name="Google Shape;221;p37"/>
          <p:cNvPicPr preferRelativeResize="0"/>
          <p:nvPr/>
        </p:nvPicPr>
        <p:blipFill>
          <a:blip r:embed="rId3">
            <a:alphaModFix/>
          </a:blip>
          <a:stretch>
            <a:fillRect/>
          </a:stretch>
        </p:blipFill>
        <p:spPr>
          <a:xfrm>
            <a:off x="1360200" y="1190950"/>
            <a:ext cx="4964726" cy="3309824"/>
          </a:xfrm>
          <a:prstGeom prst="rect">
            <a:avLst/>
          </a:prstGeom>
          <a:noFill/>
          <a:ln>
            <a:noFill/>
          </a:ln>
        </p:spPr>
      </p:pic>
      <p:sp>
        <p:nvSpPr>
          <p:cNvPr id="222" name="Google Shape;222;p37"/>
          <p:cNvSpPr txBox="1"/>
          <p:nvPr/>
        </p:nvSpPr>
        <p:spPr>
          <a:xfrm>
            <a:off x="1360200" y="4674000"/>
            <a:ext cx="62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http://mi.eng.cam.ac.uk/research/projects/VideoRec/CamVid/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segmentation with Unet: Camvid</a:t>
            </a:r>
            <a:endParaRPr/>
          </a:p>
        </p:txBody>
      </p:sp>
      <p:sp>
        <p:nvSpPr>
          <p:cNvPr id="228" name="Google Shape;228;p38"/>
          <p:cNvSpPr txBox="1"/>
          <p:nvPr/>
        </p:nvSpPr>
        <p:spPr>
          <a:xfrm>
            <a:off x="1360200" y="4674000"/>
            <a:ext cx="626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http://mi.eng.cam.ac.uk/research/projects/VideoRec/CamVid/</a:t>
            </a:r>
            <a:endParaRPr/>
          </a:p>
          <a:p>
            <a:pPr indent="0" lvl="0" marL="0" rtl="0" algn="l">
              <a:spcBef>
                <a:spcPts val="0"/>
              </a:spcBef>
              <a:spcAft>
                <a:spcPts val="0"/>
              </a:spcAft>
              <a:buNone/>
            </a:pPr>
            <a:r>
              <a:t/>
            </a:r>
            <a:endParaRPr/>
          </a:p>
        </p:txBody>
      </p:sp>
      <p:pic>
        <p:nvPicPr>
          <p:cNvPr id="229" name="Google Shape;229;p38"/>
          <p:cNvPicPr preferRelativeResize="0"/>
          <p:nvPr/>
        </p:nvPicPr>
        <p:blipFill>
          <a:blip r:embed="rId4">
            <a:alphaModFix/>
          </a:blip>
          <a:stretch>
            <a:fillRect/>
          </a:stretch>
        </p:blipFill>
        <p:spPr>
          <a:xfrm>
            <a:off x="152400" y="1170125"/>
            <a:ext cx="7605938" cy="3351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 segmentation with Unet: Camvid</a:t>
            </a:r>
            <a:endParaRPr/>
          </a:p>
        </p:txBody>
      </p:sp>
      <p:sp>
        <p:nvSpPr>
          <p:cNvPr id="235" name="Google Shape;235;p39"/>
          <p:cNvSpPr txBox="1"/>
          <p:nvPr/>
        </p:nvSpPr>
        <p:spPr>
          <a:xfrm>
            <a:off x="518875" y="1358650"/>
            <a:ext cx="6890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u="sng">
                <a:solidFill>
                  <a:schemeClr val="hlink"/>
                </a:solidFill>
                <a:hlinkClick r:id="rId3"/>
              </a:rPr>
              <a:t>Exercise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solidFill>
                  <a:schemeClr val="hlink"/>
                </a:solidFill>
                <a:hlinkClick r:id="rId4"/>
              </a:rPr>
              <a:t>Solution</a:t>
            </a:r>
            <a:r>
              <a:rPr lang="en"/>
              <a:t> (with small images)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u="sng">
                <a:solidFill>
                  <a:schemeClr val="hlink"/>
                </a:solidFill>
                <a:hlinkClick r:id="rId5"/>
              </a:rPr>
              <a:t>Solution with large images</a:t>
            </a:r>
            <a:endParaRPr/>
          </a:p>
        </p:txBody>
      </p:sp>
      <p:sp>
        <p:nvSpPr>
          <p:cNvPr id="236" name="Google Shape;236;p39"/>
          <p:cNvSpPr txBox="1"/>
          <p:nvPr/>
        </p:nvSpPr>
        <p:spPr>
          <a:xfrm>
            <a:off x="921725" y="3106575"/>
            <a:ext cx="6577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Why is the quality of the results so different among these two versions of the Camvid dataset? </a:t>
            </a:r>
            <a:endParaRPr/>
          </a:p>
          <a:p>
            <a:pPr indent="-317500" lvl="0" marL="457200" rtl="0" algn="l">
              <a:spcBef>
                <a:spcPts val="0"/>
              </a:spcBef>
              <a:spcAft>
                <a:spcPts val="0"/>
              </a:spcAft>
              <a:buSzPts val="1400"/>
              <a:buChar char="●"/>
            </a:pPr>
            <a:r>
              <a:rPr lang="en"/>
              <a:t>In the small dataset, would using a bigger model (e.g. ResNet50) help? </a:t>
            </a:r>
            <a:endParaRPr/>
          </a:p>
          <a:p>
            <a:pPr indent="-317500" lvl="0" marL="457200" rtl="0" algn="l">
              <a:spcBef>
                <a:spcPts val="0"/>
              </a:spcBef>
              <a:spcAft>
                <a:spcPts val="0"/>
              </a:spcAft>
              <a:buSzPts val="1400"/>
              <a:buChar char="●"/>
            </a:pPr>
            <a:r>
              <a:rPr lang="en"/>
              <a:t>Why did we use smaller batch sizes when running the dataset with larger images?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0"/>
          <p:cNvPicPr preferRelativeResize="0"/>
          <p:nvPr/>
        </p:nvPicPr>
        <p:blipFill rotWithShape="1">
          <a:blip r:embed="rId3">
            <a:alphaModFix/>
          </a:blip>
          <a:srcRect b="0" l="0" r="0" t="0"/>
          <a:stretch/>
        </p:blipFill>
        <p:spPr>
          <a:xfrm>
            <a:off x="427495" y="2050300"/>
            <a:ext cx="7888450" cy="2665100"/>
          </a:xfrm>
          <a:prstGeom prst="rect">
            <a:avLst/>
          </a:prstGeom>
          <a:noFill/>
          <a:ln>
            <a:noFill/>
          </a:ln>
        </p:spPr>
      </p:pic>
      <p:sp>
        <p:nvSpPr>
          <p:cNvPr id="242" name="Google Shape;242;p40"/>
          <p:cNvSpPr txBox="1"/>
          <p:nvPr/>
        </p:nvSpPr>
        <p:spPr>
          <a:xfrm>
            <a:off x="296500" y="567175"/>
            <a:ext cx="69681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000000"/>
              </a:solidFill>
              <a:latin typeface="Arial"/>
              <a:ea typeface="Arial"/>
              <a:cs typeface="Arial"/>
              <a:sym typeface="Arial"/>
            </a:endParaRPr>
          </a:p>
        </p:txBody>
      </p:sp>
      <p:sp>
        <p:nvSpPr>
          <p:cNvPr id="243" name="Google Shape;243;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t>Convolutional networks as embeddings creators</a:t>
            </a:r>
            <a:endParaRPr sz="3000"/>
          </a:p>
        </p:txBody>
      </p:sp>
      <p:sp>
        <p:nvSpPr>
          <p:cNvPr id="244" name="Google Shape;24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200"/>
              <a:t>Primary image matching at Hometogo</a:t>
            </a:r>
            <a:endParaRPr sz="3200"/>
          </a:p>
        </p:txBody>
      </p:sp>
      <p:sp>
        <p:nvSpPr>
          <p:cNvPr id="250" name="Google Shape;250;p41"/>
          <p:cNvSpPr txBox="1"/>
          <p:nvPr>
            <p:ph idx="1" type="body"/>
          </p:nvPr>
        </p:nvSpPr>
        <p:spPr>
          <a:xfrm>
            <a:off x="227226" y="13810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Inventory understanding (500 million images) </a:t>
            </a:r>
            <a:endParaRPr/>
          </a:p>
          <a:p>
            <a:pPr indent="-342900" lvl="0" marL="457200" rtl="0" algn="l">
              <a:lnSpc>
                <a:spcPct val="115000"/>
              </a:lnSpc>
              <a:spcBef>
                <a:spcPts val="0"/>
              </a:spcBef>
              <a:spcAft>
                <a:spcPts val="0"/>
              </a:spcAft>
              <a:buSzPts val="1800"/>
              <a:buChar char="●"/>
            </a:pPr>
            <a:r>
              <a:rPr lang="en"/>
              <a:t>Providing the best deals to users (sample use case: strike prices) </a:t>
            </a:r>
            <a:endParaRPr/>
          </a:p>
        </p:txBody>
      </p:sp>
      <p:pic>
        <p:nvPicPr>
          <p:cNvPr id="251" name="Google Shape;251;p41"/>
          <p:cNvPicPr preferRelativeResize="0"/>
          <p:nvPr/>
        </p:nvPicPr>
        <p:blipFill rotWithShape="1">
          <a:blip r:embed="rId3">
            <a:alphaModFix/>
          </a:blip>
          <a:srcRect b="0" l="0" r="0" t="0"/>
          <a:stretch/>
        </p:blipFill>
        <p:spPr>
          <a:xfrm>
            <a:off x="4923525" y="2161850"/>
            <a:ext cx="3003501" cy="2788426"/>
          </a:xfrm>
          <a:prstGeom prst="rect">
            <a:avLst/>
          </a:prstGeom>
          <a:noFill/>
          <a:ln>
            <a:noFill/>
          </a:ln>
        </p:spPr>
      </p:pic>
      <p:pic>
        <p:nvPicPr>
          <p:cNvPr id="252" name="Google Shape;252;p41"/>
          <p:cNvPicPr preferRelativeResize="0"/>
          <p:nvPr/>
        </p:nvPicPr>
        <p:blipFill rotWithShape="1">
          <a:blip r:embed="rId4">
            <a:alphaModFix/>
          </a:blip>
          <a:srcRect b="0" l="0" r="0" t="0"/>
          <a:stretch/>
        </p:blipFill>
        <p:spPr>
          <a:xfrm>
            <a:off x="676071" y="2107204"/>
            <a:ext cx="3676574" cy="2788424"/>
          </a:xfrm>
          <a:prstGeom prst="rect">
            <a:avLst/>
          </a:prstGeom>
          <a:noFill/>
          <a:ln>
            <a:noFill/>
          </a:ln>
        </p:spPr>
      </p:pic>
      <p:sp>
        <p:nvSpPr>
          <p:cNvPr id="253" name="Google Shape;25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2552425" y="4549150"/>
            <a:ext cx="58137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sng" cap="none" strike="noStrike">
                <a:solidFill>
                  <a:schemeClr val="hlink"/>
                </a:solidFill>
                <a:latin typeface="Arial"/>
                <a:ea typeface="Arial"/>
                <a:cs typeface="Arial"/>
                <a:sym typeface="Arial"/>
                <a:hlinkClick r:id="rId3"/>
              </a:rPr>
              <a:t>https://www.meetup.com/Berlin-Computer-Vision-Group/</a:t>
            </a:r>
            <a:endParaRPr b="1" i="0" sz="1400" u="none" cap="none" strike="noStrike">
              <a:solidFill>
                <a:srgbClr val="000000"/>
              </a:solidFill>
              <a:latin typeface="Arial"/>
              <a:ea typeface="Arial"/>
              <a:cs typeface="Arial"/>
              <a:sym typeface="Arial"/>
            </a:endParaRPr>
          </a:p>
        </p:txBody>
      </p:sp>
      <p:pic>
        <p:nvPicPr>
          <p:cNvPr id="67" name="Google Shape;67;p15"/>
          <p:cNvPicPr preferRelativeResize="0"/>
          <p:nvPr/>
        </p:nvPicPr>
        <p:blipFill rotWithShape="1">
          <a:blip r:embed="rId4">
            <a:alphaModFix/>
          </a:blip>
          <a:srcRect b="0" l="0" r="0" t="0"/>
          <a:stretch/>
        </p:blipFill>
        <p:spPr>
          <a:xfrm>
            <a:off x="152400" y="452025"/>
            <a:ext cx="8839198" cy="35583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2"/>
          <p:cNvPicPr preferRelativeResize="0"/>
          <p:nvPr/>
        </p:nvPicPr>
        <p:blipFill>
          <a:blip r:embed="rId3">
            <a:alphaModFix/>
          </a:blip>
          <a:stretch>
            <a:fillRect/>
          </a:stretch>
        </p:blipFill>
        <p:spPr>
          <a:xfrm>
            <a:off x="2170663" y="152400"/>
            <a:ext cx="4802680"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nvSpPr>
        <p:spPr>
          <a:xfrm>
            <a:off x="1143000" y="476144"/>
            <a:ext cx="6858000" cy="9336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5400"/>
              <a:buFont typeface="Helvetica Neue"/>
              <a:buNone/>
            </a:pPr>
            <a:r>
              <a:rPr b="0" i="0" lang="en" sz="5400" u="none" cap="none" strike="noStrike">
                <a:solidFill>
                  <a:schemeClr val="dk1"/>
                </a:solidFill>
                <a:latin typeface="Helvetica Neue"/>
                <a:ea typeface="Helvetica Neue"/>
                <a:cs typeface="Helvetica Neue"/>
                <a:sym typeface="Helvetica Neue"/>
              </a:rPr>
              <a:t>Cosine Similarity</a:t>
            </a:r>
            <a:endParaRPr sz="1100"/>
          </a:p>
        </p:txBody>
      </p:sp>
      <p:pic>
        <p:nvPicPr>
          <p:cNvPr id="264" name="Google Shape;264;p43"/>
          <p:cNvPicPr preferRelativeResize="0"/>
          <p:nvPr/>
        </p:nvPicPr>
        <p:blipFill>
          <a:blip r:embed="rId3">
            <a:alphaModFix/>
          </a:blip>
          <a:stretch>
            <a:fillRect/>
          </a:stretch>
        </p:blipFill>
        <p:spPr>
          <a:xfrm>
            <a:off x="145481" y="1524105"/>
            <a:ext cx="6043613" cy="3171825"/>
          </a:xfrm>
          <a:prstGeom prst="rect">
            <a:avLst/>
          </a:prstGeom>
          <a:noFill/>
          <a:ln>
            <a:noFill/>
          </a:ln>
        </p:spPr>
      </p:pic>
      <p:pic>
        <p:nvPicPr>
          <p:cNvPr id="265" name="Google Shape;265;p43"/>
          <p:cNvPicPr preferRelativeResize="0"/>
          <p:nvPr/>
        </p:nvPicPr>
        <p:blipFill>
          <a:blip r:embed="rId4">
            <a:alphaModFix/>
          </a:blip>
          <a:stretch>
            <a:fillRect/>
          </a:stretch>
        </p:blipFill>
        <p:spPr>
          <a:xfrm>
            <a:off x="5174681" y="3743813"/>
            <a:ext cx="3831000" cy="1339293"/>
          </a:xfrm>
          <a:prstGeom prst="rect">
            <a:avLst/>
          </a:prstGeom>
          <a:noFill/>
          <a:ln>
            <a:noFill/>
          </a:ln>
        </p:spPr>
      </p:pic>
      <p:sp>
        <p:nvSpPr>
          <p:cNvPr id="266" name="Google Shape;266;p43"/>
          <p:cNvSpPr txBox="1"/>
          <p:nvPr>
            <p:ph idx="12" type="sldNum"/>
          </p:nvPr>
        </p:nvSpPr>
        <p:spPr>
          <a:xfrm>
            <a:off x="6354343" y="3497413"/>
            <a:ext cx="411600" cy="29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4"/>
          <p:cNvPicPr preferRelativeResize="0"/>
          <p:nvPr/>
        </p:nvPicPr>
        <p:blipFill rotWithShape="1">
          <a:blip r:embed="rId3">
            <a:alphaModFix/>
          </a:blip>
          <a:srcRect b="0" l="65753" r="0" t="0"/>
          <a:stretch/>
        </p:blipFill>
        <p:spPr>
          <a:xfrm>
            <a:off x="5614472" y="2050300"/>
            <a:ext cx="2701475" cy="2665100"/>
          </a:xfrm>
          <a:prstGeom prst="rect">
            <a:avLst/>
          </a:prstGeom>
          <a:noFill/>
          <a:ln>
            <a:noFill/>
          </a:ln>
        </p:spPr>
      </p:pic>
      <p:sp>
        <p:nvSpPr>
          <p:cNvPr id="272" name="Google Shape;272;p44"/>
          <p:cNvSpPr txBox="1"/>
          <p:nvPr/>
        </p:nvSpPr>
        <p:spPr>
          <a:xfrm>
            <a:off x="296500" y="567175"/>
            <a:ext cx="69681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000000"/>
              </a:solidFill>
              <a:latin typeface="Arial"/>
              <a:ea typeface="Arial"/>
              <a:cs typeface="Arial"/>
              <a:sym typeface="Arial"/>
            </a:endParaRPr>
          </a:p>
        </p:txBody>
      </p:sp>
      <p:sp>
        <p:nvSpPr>
          <p:cNvPr id="273" name="Google Shape;2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4" name="Google Shape;274;p44"/>
          <p:cNvPicPr preferRelativeResize="0"/>
          <p:nvPr/>
        </p:nvPicPr>
        <p:blipFill rotWithShape="1">
          <a:blip r:embed="rId4">
            <a:alphaModFix/>
          </a:blip>
          <a:srcRect b="0" l="0" r="0" t="0"/>
          <a:stretch/>
        </p:blipFill>
        <p:spPr>
          <a:xfrm>
            <a:off x="580475" y="2367250"/>
            <a:ext cx="2094457" cy="2008925"/>
          </a:xfrm>
          <a:prstGeom prst="rect">
            <a:avLst/>
          </a:prstGeom>
          <a:noFill/>
          <a:ln>
            <a:noFill/>
          </a:ln>
        </p:spPr>
      </p:pic>
      <p:sp>
        <p:nvSpPr>
          <p:cNvPr id="275" name="Google Shape;275;p44"/>
          <p:cNvSpPr txBox="1"/>
          <p:nvPr/>
        </p:nvSpPr>
        <p:spPr>
          <a:xfrm>
            <a:off x="1462500" y="4709700"/>
            <a:ext cx="71388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Cosine similarity = </a:t>
            </a:r>
            <a:r>
              <a:rPr b="1" i="0" lang="en" sz="1400" u="none" cap="none" strike="noStrike">
                <a:solidFill>
                  <a:srgbClr val="FFFFFF"/>
                </a:solidFill>
                <a:highlight>
                  <a:srgbClr val="FF0000"/>
                </a:highlight>
                <a:latin typeface="Arial"/>
                <a:ea typeface="Arial"/>
                <a:cs typeface="Arial"/>
                <a:sym typeface="Arial"/>
              </a:rPr>
              <a:t>0.65</a:t>
            </a:r>
            <a:endParaRPr b="1" i="0" sz="1400" u="none" cap="none" strike="noStrike">
              <a:solidFill>
                <a:srgbClr val="FFFFFF"/>
              </a:solidFill>
              <a:highlight>
                <a:srgbClr val="FF0000"/>
              </a:highlight>
              <a:latin typeface="Arial"/>
              <a:ea typeface="Arial"/>
              <a:cs typeface="Arial"/>
              <a:sym typeface="Arial"/>
            </a:endParaRPr>
          </a:p>
        </p:txBody>
      </p:sp>
      <p:pic>
        <p:nvPicPr>
          <p:cNvPr id="276" name="Google Shape;276;p44"/>
          <p:cNvPicPr preferRelativeResize="0"/>
          <p:nvPr/>
        </p:nvPicPr>
        <p:blipFill rotWithShape="1">
          <a:blip r:embed="rId5">
            <a:alphaModFix/>
          </a:blip>
          <a:srcRect b="0" l="0" r="0" t="0"/>
          <a:stretch/>
        </p:blipFill>
        <p:spPr>
          <a:xfrm>
            <a:off x="2914076" y="2383700"/>
            <a:ext cx="2167450" cy="1976051"/>
          </a:xfrm>
          <a:prstGeom prst="rect">
            <a:avLst/>
          </a:prstGeom>
          <a:noFill/>
          <a:ln>
            <a:noFill/>
          </a:ln>
        </p:spPr>
      </p:pic>
      <p:sp>
        <p:nvSpPr>
          <p:cNvPr id="277" name="Google Shape;277;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t>Convolutional networks as embeddings creators</a:t>
            </a:r>
            <a:endParaRPr sz="3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5"/>
          <p:cNvPicPr preferRelativeResize="0"/>
          <p:nvPr/>
        </p:nvPicPr>
        <p:blipFill rotWithShape="1">
          <a:blip r:embed="rId3">
            <a:alphaModFix/>
          </a:blip>
          <a:srcRect b="0" l="65753" r="0" t="0"/>
          <a:stretch/>
        </p:blipFill>
        <p:spPr>
          <a:xfrm>
            <a:off x="5614472" y="2050300"/>
            <a:ext cx="2701475" cy="2665100"/>
          </a:xfrm>
          <a:prstGeom prst="rect">
            <a:avLst/>
          </a:prstGeom>
          <a:noFill/>
          <a:ln>
            <a:noFill/>
          </a:ln>
        </p:spPr>
      </p:pic>
      <p:sp>
        <p:nvSpPr>
          <p:cNvPr id="283" name="Google Shape;283;p45"/>
          <p:cNvSpPr txBox="1"/>
          <p:nvPr/>
        </p:nvSpPr>
        <p:spPr>
          <a:xfrm>
            <a:off x="296500" y="567175"/>
            <a:ext cx="69681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1" i="0" sz="3200" u="none" cap="none" strike="noStrike">
              <a:solidFill>
                <a:srgbClr val="000000"/>
              </a:solidFill>
              <a:latin typeface="Arial"/>
              <a:ea typeface="Arial"/>
              <a:cs typeface="Arial"/>
              <a:sym typeface="Arial"/>
            </a:endParaRPr>
          </a:p>
        </p:txBody>
      </p:sp>
      <p:sp>
        <p:nvSpPr>
          <p:cNvPr id="284" name="Google Shape;284;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45"/>
          <p:cNvPicPr preferRelativeResize="0"/>
          <p:nvPr/>
        </p:nvPicPr>
        <p:blipFill rotWithShape="1">
          <a:blip r:embed="rId4">
            <a:alphaModFix/>
          </a:blip>
          <a:srcRect b="0" l="0" r="0" t="0"/>
          <a:stretch/>
        </p:blipFill>
        <p:spPr>
          <a:xfrm>
            <a:off x="580475" y="2367250"/>
            <a:ext cx="2094457" cy="2008925"/>
          </a:xfrm>
          <a:prstGeom prst="rect">
            <a:avLst/>
          </a:prstGeom>
          <a:noFill/>
          <a:ln>
            <a:noFill/>
          </a:ln>
        </p:spPr>
      </p:pic>
      <p:sp>
        <p:nvSpPr>
          <p:cNvPr id="286" name="Google Shape;286;p45"/>
          <p:cNvSpPr txBox="1"/>
          <p:nvPr/>
        </p:nvSpPr>
        <p:spPr>
          <a:xfrm>
            <a:off x="1462500" y="4709700"/>
            <a:ext cx="71388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Cosine similarity = </a:t>
            </a:r>
            <a:r>
              <a:rPr b="1" i="0" lang="en" sz="1400" u="none" cap="none" strike="noStrike">
                <a:solidFill>
                  <a:srgbClr val="FFFFFF"/>
                </a:solidFill>
                <a:highlight>
                  <a:srgbClr val="00FF00"/>
                </a:highlight>
                <a:latin typeface="Arial"/>
                <a:ea typeface="Arial"/>
                <a:cs typeface="Arial"/>
                <a:sym typeface="Arial"/>
              </a:rPr>
              <a:t>0.99</a:t>
            </a:r>
            <a:endParaRPr b="1" i="0" sz="1400" u="none" cap="none" strike="noStrike">
              <a:solidFill>
                <a:srgbClr val="FFFFFF"/>
              </a:solidFill>
              <a:highlight>
                <a:srgbClr val="00FF00"/>
              </a:highlight>
              <a:latin typeface="Arial"/>
              <a:ea typeface="Arial"/>
              <a:cs typeface="Arial"/>
              <a:sym typeface="Arial"/>
            </a:endParaRPr>
          </a:p>
        </p:txBody>
      </p:sp>
      <p:pic>
        <p:nvPicPr>
          <p:cNvPr id="287" name="Google Shape;287;p45"/>
          <p:cNvPicPr preferRelativeResize="0"/>
          <p:nvPr/>
        </p:nvPicPr>
        <p:blipFill rotWithShape="1">
          <a:blip r:embed="rId4">
            <a:alphaModFix/>
          </a:blip>
          <a:srcRect b="0" l="0" r="0" t="0"/>
          <a:stretch/>
        </p:blipFill>
        <p:spPr>
          <a:xfrm>
            <a:off x="2882050" y="2367238"/>
            <a:ext cx="2094457" cy="2008925"/>
          </a:xfrm>
          <a:prstGeom prst="rect">
            <a:avLst/>
          </a:prstGeom>
          <a:noFill/>
          <a:ln>
            <a:noFill/>
          </a:ln>
        </p:spPr>
      </p:pic>
      <p:sp>
        <p:nvSpPr>
          <p:cNvPr id="288" name="Google Shape;288;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t>Convolutional networks as embeddings creators</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6"/>
          <p:cNvPicPr preferRelativeResize="0"/>
          <p:nvPr/>
        </p:nvPicPr>
        <p:blipFill>
          <a:blip r:embed="rId3">
            <a:alphaModFix/>
          </a:blip>
          <a:stretch>
            <a:fillRect/>
          </a:stretch>
        </p:blipFill>
        <p:spPr>
          <a:xfrm>
            <a:off x="355625" y="881175"/>
            <a:ext cx="8115300" cy="3133725"/>
          </a:xfrm>
          <a:prstGeom prst="rect">
            <a:avLst/>
          </a:prstGeom>
          <a:noFill/>
          <a:ln>
            <a:noFill/>
          </a:ln>
        </p:spPr>
      </p:pic>
      <p:sp>
        <p:nvSpPr>
          <p:cNvPr id="294" name="Google Shape;294;p46"/>
          <p:cNvSpPr txBox="1"/>
          <p:nvPr/>
        </p:nvSpPr>
        <p:spPr>
          <a:xfrm>
            <a:off x="2032175" y="4169450"/>
            <a:ext cx="49260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https://github.com/gargimaheshwari/Wikiart-similar-art</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A large green field with trees in the background&#10;&#10;Description automatically generated" id="299" name="Google Shape;299;p47"/>
          <p:cNvPicPr preferRelativeResize="0"/>
          <p:nvPr/>
        </p:nvPicPr>
        <p:blipFill rotWithShape="1">
          <a:blip r:embed="rId3">
            <a:alphaModFix/>
          </a:blip>
          <a:srcRect b="0" l="0" r="0" t="0"/>
          <a:stretch/>
        </p:blipFill>
        <p:spPr>
          <a:xfrm>
            <a:off x="19050" y="9524"/>
            <a:ext cx="5357813" cy="2628900"/>
          </a:xfrm>
          <a:prstGeom prst="rect">
            <a:avLst/>
          </a:prstGeom>
          <a:noFill/>
          <a:ln cap="flat" cmpd="sng" w="9525">
            <a:solidFill>
              <a:schemeClr val="lt1"/>
            </a:solidFill>
            <a:prstDash val="solid"/>
            <a:round/>
            <a:headEnd len="sm" w="sm" type="none"/>
            <a:tailEnd len="sm" w="sm" type="none"/>
          </a:ln>
        </p:spPr>
      </p:pic>
      <p:pic>
        <p:nvPicPr>
          <p:cNvPr descr="A picture containing grass, nature, outdoor, field&#10;&#10;Description automatically generated" id="300" name="Google Shape;300;p47"/>
          <p:cNvPicPr preferRelativeResize="0"/>
          <p:nvPr/>
        </p:nvPicPr>
        <p:blipFill rotWithShape="1">
          <a:blip r:embed="rId4">
            <a:alphaModFix/>
          </a:blip>
          <a:srcRect b="0" l="0" r="0" t="0"/>
          <a:stretch/>
        </p:blipFill>
        <p:spPr>
          <a:xfrm>
            <a:off x="14287" y="1962150"/>
            <a:ext cx="5460452" cy="3167063"/>
          </a:xfrm>
          <a:prstGeom prst="rect">
            <a:avLst/>
          </a:prstGeom>
          <a:noFill/>
          <a:ln cap="flat" cmpd="sng" w="9525">
            <a:solidFill>
              <a:schemeClr val="lt1"/>
            </a:solidFill>
            <a:prstDash val="solid"/>
            <a:round/>
            <a:headEnd len="sm" w="sm" type="none"/>
            <a:tailEnd len="sm" w="sm" type="none"/>
          </a:ln>
        </p:spPr>
      </p:pic>
      <p:pic>
        <p:nvPicPr>
          <p:cNvPr descr="A person riding a wave on top of a mountain&#10;&#10;Description automatically generated" id="301" name="Google Shape;301;p47"/>
          <p:cNvPicPr preferRelativeResize="0"/>
          <p:nvPr/>
        </p:nvPicPr>
        <p:blipFill rotWithShape="1">
          <a:blip r:embed="rId5">
            <a:alphaModFix/>
          </a:blip>
          <a:srcRect b="0" l="0" r="0" t="0"/>
          <a:stretch/>
        </p:blipFill>
        <p:spPr>
          <a:xfrm>
            <a:off x="5154645" y="9525"/>
            <a:ext cx="3984592" cy="2528887"/>
          </a:xfrm>
          <a:prstGeom prst="rect">
            <a:avLst/>
          </a:prstGeom>
          <a:noFill/>
          <a:ln cap="flat" cmpd="sng" w="9525">
            <a:solidFill>
              <a:schemeClr val="lt1"/>
            </a:solidFill>
            <a:prstDash val="solid"/>
            <a:round/>
            <a:headEnd len="sm" w="sm" type="none"/>
            <a:tailEnd len="sm" w="sm" type="none"/>
          </a:ln>
        </p:spPr>
      </p:pic>
      <p:pic>
        <p:nvPicPr>
          <p:cNvPr descr="A view of a river&#10;&#10;Description automatically generated" id="302" name="Google Shape;302;p47"/>
          <p:cNvPicPr preferRelativeResize="0"/>
          <p:nvPr/>
        </p:nvPicPr>
        <p:blipFill rotWithShape="1">
          <a:blip r:embed="rId6">
            <a:alphaModFix/>
          </a:blip>
          <a:srcRect b="0" l="0" r="0" t="0"/>
          <a:stretch/>
        </p:blipFill>
        <p:spPr>
          <a:xfrm>
            <a:off x="5157788" y="2382108"/>
            <a:ext cx="3976688" cy="2751868"/>
          </a:xfrm>
          <a:prstGeom prst="rect">
            <a:avLst/>
          </a:prstGeom>
          <a:noFill/>
          <a:ln cap="flat" cmpd="sng" w="9525">
            <a:solidFill>
              <a:schemeClr val="lt1"/>
            </a:solidFill>
            <a:prstDash val="solid"/>
            <a:round/>
            <a:headEnd len="sm" w="sm" type="none"/>
            <a:tailEnd len="sm" w="sm" type="none"/>
          </a:ln>
        </p:spPr>
      </p:pic>
      <p:sp>
        <p:nvSpPr>
          <p:cNvPr id="303" name="Google Shape;303;p47"/>
          <p:cNvSpPr txBox="1"/>
          <p:nvPr>
            <p:ph idx="12" type="sldNum"/>
          </p:nvPr>
        </p:nvSpPr>
        <p:spPr>
          <a:xfrm>
            <a:off x="6354343" y="3497413"/>
            <a:ext cx="411600" cy="29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A group of people posing for the camera&#10;&#10;Description automatically generated" id="308" name="Google Shape;308;p48"/>
          <p:cNvPicPr preferRelativeResize="0"/>
          <p:nvPr/>
        </p:nvPicPr>
        <p:blipFill rotWithShape="1">
          <a:blip r:embed="rId3">
            <a:alphaModFix/>
          </a:blip>
          <a:srcRect b="0" l="0" r="0" t="0"/>
          <a:stretch/>
        </p:blipFill>
        <p:spPr>
          <a:xfrm>
            <a:off x="0" y="2626012"/>
            <a:ext cx="5653043" cy="2517488"/>
          </a:xfrm>
          <a:prstGeom prst="rect">
            <a:avLst/>
          </a:prstGeom>
          <a:noFill/>
          <a:ln>
            <a:noFill/>
          </a:ln>
        </p:spPr>
      </p:pic>
      <p:pic>
        <p:nvPicPr>
          <p:cNvPr descr="A person standing in front of a building&#10;&#10;Description automatically generated" id="309" name="Google Shape;309;p48"/>
          <p:cNvPicPr preferRelativeResize="0"/>
          <p:nvPr/>
        </p:nvPicPr>
        <p:blipFill rotWithShape="1">
          <a:blip r:embed="rId4">
            <a:alphaModFix/>
          </a:blip>
          <a:srcRect b="24770" l="0" r="318" t="18661"/>
          <a:stretch/>
        </p:blipFill>
        <p:spPr>
          <a:xfrm>
            <a:off x="5662612" y="2626012"/>
            <a:ext cx="3471864" cy="2517488"/>
          </a:xfrm>
          <a:prstGeom prst="rect">
            <a:avLst/>
          </a:prstGeom>
          <a:noFill/>
          <a:ln>
            <a:noFill/>
          </a:ln>
        </p:spPr>
      </p:pic>
      <p:pic>
        <p:nvPicPr>
          <p:cNvPr descr="A group of people around each other&#10;&#10;Description automatically generated" id="310" name="Google Shape;310;p48"/>
          <p:cNvPicPr preferRelativeResize="0"/>
          <p:nvPr/>
        </p:nvPicPr>
        <p:blipFill rotWithShape="1">
          <a:blip r:embed="rId5">
            <a:alphaModFix/>
          </a:blip>
          <a:srcRect b="0" l="0" r="0" t="0"/>
          <a:stretch/>
        </p:blipFill>
        <p:spPr>
          <a:xfrm>
            <a:off x="5366232" y="4763"/>
            <a:ext cx="3773004" cy="2626011"/>
          </a:xfrm>
          <a:prstGeom prst="rect">
            <a:avLst/>
          </a:prstGeom>
          <a:noFill/>
          <a:ln cap="flat" cmpd="sng" w="9525">
            <a:solidFill>
              <a:schemeClr val="lt1"/>
            </a:solidFill>
            <a:prstDash val="solid"/>
            <a:round/>
            <a:headEnd len="sm" w="sm" type="none"/>
            <a:tailEnd len="sm" w="sm" type="none"/>
          </a:ln>
        </p:spPr>
      </p:pic>
      <p:pic>
        <p:nvPicPr>
          <p:cNvPr descr="A group of people around each other&#10;&#10;Description automatically generated" id="311" name="Google Shape;311;p48"/>
          <p:cNvPicPr preferRelativeResize="0"/>
          <p:nvPr/>
        </p:nvPicPr>
        <p:blipFill rotWithShape="1">
          <a:blip r:embed="rId6">
            <a:alphaModFix/>
          </a:blip>
          <a:srcRect b="0" l="5615" r="0" t="0"/>
          <a:stretch/>
        </p:blipFill>
        <p:spPr>
          <a:xfrm>
            <a:off x="9525" y="4762"/>
            <a:ext cx="5372411" cy="2626011"/>
          </a:xfrm>
          <a:prstGeom prst="rect">
            <a:avLst/>
          </a:prstGeom>
          <a:noFill/>
          <a:ln cap="flat" cmpd="sng" w="9525">
            <a:solidFill>
              <a:schemeClr val="lt1"/>
            </a:solidFill>
            <a:prstDash val="solid"/>
            <a:round/>
            <a:headEnd len="sm" w="sm" type="none"/>
            <a:tailEnd len="sm" w="sm" type="none"/>
          </a:ln>
        </p:spPr>
      </p:pic>
      <p:pic>
        <p:nvPicPr>
          <p:cNvPr descr="A group of people posing for the camera&#10;&#10;Description automatically generated" id="312" name="Google Shape;312;p48"/>
          <p:cNvPicPr preferRelativeResize="0"/>
          <p:nvPr/>
        </p:nvPicPr>
        <p:blipFill rotWithShape="1">
          <a:blip r:embed="rId3">
            <a:alphaModFix/>
          </a:blip>
          <a:srcRect b="0" l="0" r="0" t="0"/>
          <a:stretch/>
        </p:blipFill>
        <p:spPr>
          <a:xfrm>
            <a:off x="9525" y="2621249"/>
            <a:ext cx="5653043" cy="2517488"/>
          </a:xfrm>
          <a:prstGeom prst="rect">
            <a:avLst/>
          </a:prstGeom>
          <a:noFill/>
          <a:ln cap="flat" cmpd="sng" w="9525">
            <a:solidFill>
              <a:schemeClr val="lt1"/>
            </a:solidFill>
            <a:prstDash val="solid"/>
            <a:round/>
            <a:headEnd len="sm" w="sm" type="none"/>
            <a:tailEnd len="sm" w="sm" type="none"/>
          </a:ln>
        </p:spPr>
      </p:pic>
      <p:pic>
        <p:nvPicPr>
          <p:cNvPr descr="A person standing in front of a building&#10;&#10;Description automatically generated" id="313" name="Google Shape;313;p48"/>
          <p:cNvPicPr preferRelativeResize="0"/>
          <p:nvPr/>
        </p:nvPicPr>
        <p:blipFill rotWithShape="1">
          <a:blip r:embed="rId4">
            <a:alphaModFix/>
          </a:blip>
          <a:srcRect b="24770" l="0" r="318" t="18661"/>
          <a:stretch/>
        </p:blipFill>
        <p:spPr>
          <a:xfrm>
            <a:off x="5667374" y="2621249"/>
            <a:ext cx="3471864" cy="2517488"/>
          </a:xfrm>
          <a:prstGeom prst="rect">
            <a:avLst/>
          </a:prstGeom>
          <a:noFill/>
          <a:ln cap="flat" cmpd="sng" w="9525">
            <a:solidFill>
              <a:schemeClr val="lt1"/>
            </a:solidFill>
            <a:prstDash val="solid"/>
            <a:round/>
            <a:headEnd len="sm" w="sm" type="none"/>
            <a:tailEnd len="sm" w="sm" type="none"/>
          </a:ln>
        </p:spPr>
      </p:pic>
      <p:sp>
        <p:nvSpPr>
          <p:cNvPr id="314" name="Google Shape;314;p48"/>
          <p:cNvSpPr txBox="1"/>
          <p:nvPr>
            <p:ph idx="12" type="sldNum"/>
          </p:nvPr>
        </p:nvSpPr>
        <p:spPr>
          <a:xfrm>
            <a:off x="6354343" y="3497413"/>
            <a:ext cx="411600" cy="29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A close up of a mans face&#10;&#10;Description automatically generated" id="319" name="Google Shape;319;p49"/>
          <p:cNvPicPr preferRelativeResize="0"/>
          <p:nvPr/>
        </p:nvPicPr>
        <p:blipFill rotWithShape="1">
          <a:blip r:embed="rId3">
            <a:alphaModFix/>
          </a:blip>
          <a:srcRect b="0" l="0" r="0" t="724"/>
          <a:stretch/>
        </p:blipFill>
        <p:spPr>
          <a:xfrm>
            <a:off x="14288" y="4763"/>
            <a:ext cx="3829644" cy="5126110"/>
          </a:xfrm>
          <a:prstGeom prst="rect">
            <a:avLst/>
          </a:prstGeom>
          <a:noFill/>
          <a:ln cap="flat" cmpd="sng" w="9525">
            <a:solidFill>
              <a:schemeClr val="lt1"/>
            </a:solidFill>
            <a:prstDash val="solid"/>
            <a:round/>
            <a:headEnd len="sm" w="sm" type="none"/>
            <a:tailEnd len="sm" w="sm" type="none"/>
          </a:ln>
        </p:spPr>
      </p:pic>
      <p:pic>
        <p:nvPicPr>
          <p:cNvPr descr="A picture containing text, book&#10;&#10;Description automatically generated" id="320" name="Google Shape;320;p49"/>
          <p:cNvPicPr preferRelativeResize="0"/>
          <p:nvPr/>
        </p:nvPicPr>
        <p:blipFill rotWithShape="1">
          <a:blip r:embed="rId4">
            <a:alphaModFix/>
          </a:blip>
          <a:srcRect b="0" l="0" r="0" t="0"/>
          <a:stretch/>
        </p:blipFill>
        <p:spPr>
          <a:xfrm>
            <a:off x="6685680" y="-48875"/>
            <a:ext cx="2501182" cy="2501182"/>
          </a:xfrm>
          <a:prstGeom prst="rect">
            <a:avLst/>
          </a:prstGeom>
          <a:noFill/>
          <a:ln cap="flat" cmpd="sng" w="9525">
            <a:solidFill>
              <a:schemeClr val="lt1"/>
            </a:solidFill>
            <a:prstDash val="solid"/>
            <a:round/>
            <a:headEnd len="sm" w="sm" type="none"/>
            <a:tailEnd len="sm" w="sm" type="none"/>
          </a:ln>
        </p:spPr>
      </p:pic>
      <p:pic>
        <p:nvPicPr>
          <p:cNvPr descr="A picture containing text, book&#10;&#10;Description automatically generated" id="321" name="Google Shape;321;p49"/>
          <p:cNvPicPr preferRelativeResize="0"/>
          <p:nvPr/>
        </p:nvPicPr>
        <p:blipFill rotWithShape="1">
          <a:blip r:embed="rId5">
            <a:alphaModFix/>
          </a:blip>
          <a:srcRect b="25782" l="0" r="0" t="0"/>
          <a:stretch/>
        </p:blipFill>
        <p:spPr>
          <a:xfrm>
            <a:off x="6681788" y="2429895"/>
            <a:ext cx="2457449" cy="2708669"/>
          </a:xfrm>
          <a:prstGeom prst="rect">
            <a:avLst/>
          </a:prstGeom>
          <a:noFill/>
          <a:ln cap="flat" cmpd="sng" w="9525">
            <a:solidFill>
              <a:schemeClr val="lt1"/>
            </a:solidFill>
            <a:prstDash val="solid"/>
            <a:round/>
            <a:headEnd len="sm" w="sm" type="none"/>
            <a:tailEnd len="sm" w="sm" type="none"/>
          </a:ln>
        </p:spPr>
      </p:pic>
      <p:pic>
        <p:nvPicPr>
          <p:cNvPr descr="A picture containing drawing, shirt&#10;&#10;Description automatically generated" id="322" name="Google Shape;322;p49"/>
          <p:cNvPicPr preferRelativeResize="0"/>
          <p:nvPr/>
        </p:nvPicPr>
        <p:blipFill rotWithShape="1">
          <a:blip r:embed="rId6">
            <a:alphaModFix/>
          </a:blip>
          <a:srcRect b="24732" l="0" r="0" t="0"/>
          <a:stretch/>
        </p:blipFill>
        <p:spPr>
          <a:xfrm>
            <a:off x="3839171" y="2337029"/>
            <a:ext cx="2881445" cy="2798348"/>
          </a:xfrm>
          <a:prstGeom prst="rect">
            <a:avLst/>
          </a:prstGeom>
          <a:noFill/>
          <a:ln cap="flat" cmpd="sng" w="9525">
            <a:solidFill>
              <a:schemeClr val="lt1"/>
            </a:solidFill>
            <a:prstDash val="solid"/>
            <a:round/>
            <a:headEnd len="sm" w="sm" type="none"/>
            <a:tailEnd len="sm" w="sm" type="none"/>
          </a:ln>
        </p:spPr>
      </p:pic>
      <p:pic>
        <p:nvPicPr>
          <p:cNvPr descr="A picture containing text, book&#10;&#10;Description automatically generated" id="323" name="Google Shape;323;p49"/>
          <p:cNvPicPr preferRelativeResize="0"/>
          <p:nvPr/>
        </p:nvPicPr>
        <p:blipFill rotWithShape="1">
          <a:blip r:embed="rId7">
            <a:alphaModFix/>
          </a:blip>
          <a:srcRect b="8933" l="0" r="0" t="0"/>
          <a:stretch/>
        </p:blipFill>
        <p:spPr>
          <a:xfrm>
            <a:off x="3839170" y="4763"/>
            <a:ext cx="2881447" cy="2691194"/>
          </a:xfrm>
          <a:prstGeom prst="rect">
            <a:avLst/>
          </a:prstGeom>
          <a:noFill/>
          <a:ln cap="flat" cmpd="sng" w="9525">
            <a:solidFill>
              <a:schemeClr val="lt1"/>
            </a:solidFill>
            <a:prstDash val="solid"/>
            <a:round/>
            <a:headEnd len="sm" w="sm" type="none"/>
            <a:tailEnd len="sm" w="sm" type="none"/>
          </a:ln>
        </p:spPr>
      </p:pic>
      <p:sp>
        <p:nvSpPr>
          <p:cNvPr id="324" name="Google Shape;324;p49"/>
          <p:cNvSpPr txBox="1"/>
          <p:nvPr>
            <p:ph idx="12" type="sldNum"/>
          </p:nvPr>
        </p:nvSpPr>
        <p:spPr>
          <a:xfrm>
            <a:off x="6354343" y="3497413"/>
            <a:ext cx="411600" cy="29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A picture containing man, red, sitting, looking&#10;&#10;Description automatically generated" id="329" name="Google Shape;329;p50"/>
          <p:cNvPicPr preferRelativeResize="0"/>
          <p:nvPr/>
        </p:nvPicPr>
        <p:blipFill rotWithShape="1">
          <a:blip r:embed="rId3">
            <a:alphaModFix/>
          </a:blip>
          <a:srcRect b="3984" l="0" r="0" t="0"/>
          <a:stretch/>
        </p:blipFill>
        <p:spPr>
          <a:xfrm>
            <a:off x="2490272" y="2669017"/>
            <a:ext cx="2290572" cy="2466474"/>
          </a:xfrm>
          <a:prstGeom prst="rect">
            <a:avLst/>
          </a:prstGeom>
          <a:noFill/>
          <a:ln cap="flat" cmpd="sng" w="9525">
            <a:solidFill>
              <a:schemeClr val="lt1"/>
            </a:solidFill>
            <a:prstDash val="solid"/>
            <a:round/>
            <a:headEnd len="sm" w="sm" type="none"/>
            <a:tailEnd len="sm" w="sm" type="none"/>
          </a:ln>
        </p:spPr>
      </p:pic>
      <p:pic>
        <p:nvPicPr>
          <p:cNvPr descr="A person looking at the camera&#10;&#10;Description automatically generated" id="330" name="Google Shape;330;p50"/>
          <p:cNvPicPr preferRelativeResize="0"/>
          <p:nvPr/>
        </p:nvPicPr>
        <p:blipFill rotWithShape="1">
          <a:blip r:embed="rId4">
            <a:alphaModFix/>
          </a:blip>
          <a:srcRect b="0" l="0" r="0" t="0"/>
          <a:stretch/>
        </p:blipFill>
        <p:spPr>
          <a:xfrm>
            <a:off x="9525" y="10258"/>
            <a:ext cx="2474270" cy="2877059"/>
          </a:xfrm>
          <a:prstGeom prst="rect">
            <a:avLst/>
          </a:prstGeom>
          <a:noFill/>
          <a:ln cap="flat" cmpd="sng" w="9525">
            <a:solidFill>
              <a:schemeClr val="lt1"/>
            </a:solidFill>
            <a:prstDash val="solid"/>
            <a:round/>
            <a:headEnd len="sm" w="sm" type="none"/>
            <a:tailEnd len="sm" w="sm" type="none"/>
          </a:ln>
        </p:spPr>
      </p:pic>
      <p:pic>
        <p:nvPicPr>
          <p:cNvPr descr="A person wearing a costume&#10;&#10;Description automatically generated" id="331" name="Google Shape;331;p50"/>
          <p:cNvPicPr preferRelativeResize="0"/>
          <p:nvPr/>
        </p:nvPicPr>
        <p:blipFill rotWithShape="1">
          <a:blip r:embed="rId5">
            <a:alphaModFix/>
          </a:blip>
          <a:srcRect b="199" l="2176" r="1093" t="-200"/>
          <a:stretch/>
        </p:blipFill>
        <p:spPr>
          <a:xfrm>
            <a:off x="4791076" y="4761"/>
            <a:ext cx="4341632" cy="5129784"/>
          </a:xfrm>
          <a:prstGeom prst="rect">
            <a:avLst/>
          </a:prstGeom>
          <a:noFill/>
          <a:ln cap="flat" cmpd="sng" w="9525">
            <a:solidFill>
              <a:schemeClr val="lt1"/>
            </a:solidFill>
            <a:prstDash val="solid"/>
            <a:round/>
            <a:headEnd len="sm" w="sm" type="none"/>
            <a:tailEnd len="sm" w="sm" type="none"/>
          </a:ln>
        </p:spPr>
      </p:pic>
      <p:pic>
        <p:nvPicPr>
          <p:cNvPr descr="A painting of a person&#10;&#10;Description automatically generated" id="332" name="Google Shape;332;p50"/>
          <p:cNvPicPr preferRelativeResize="0"/>
          <p:nvPr/>
        </p:nvPicPr>
        <p:blipFill rotWithShape="1">
          <a:blip r:embed="rId6">
            <a:alphaModFix/>
          </a:blip>
          <a:srcRect b="0" l="0" r="0" t="0"/>
          <a:stretch/>
        </p:blipFill>
        <p:spPr>
          <a:xfrm>
            <a:off x="2491614" y="14179"/>
            <a:ext cx="2290572" cy="2714752"/>
          </a:xfrm>
          <a:prstGeom prst="rect">
            <a:avLst/>
          </a:prstGeom>
          <a:noFill/>
          <a:ln cap="flat" cmpd="sng" w="9525">
            <a:solidFill>
              <a:schemeClr val="lt1"/>
            </a:solidFill>
            <a:prstDash val="solid"/>
            <a:round/>
            <a:headEnd len="sm" w="sm" type="none"/>
            <a:tailEnd len="sm" w="sm" type="none"/>
          </a:ln>
        </p:spPr>
      </p:pic>
      <p:pic>
        <p:nvPicPr>
          <p:cNvPr descr="A painting of a person&#10;&#10;Description automatically generated" id="333" name="Google Shape;333;p50"/>
          <p:cNvPicPr preferRelativeResize="0"/>
          <p:nvPr/>
        </p:nvPicPr>
        <p:blipFill rotWithShape="1">
          <a:blip r:embed="rId7">
            <a:alphaModFix/>
          </a:blip>
          <a:srcRect b="0" l="0" r="0" t="0"/>
          <a:stretch/>
        </p:blipFill>
        <p:spPr>
          <a:xfrm>
            <a:off x="11292" y="2170282"/>
            <a:ext cx="2470797" cy="2959040"/>
          </a:xfrm>
          <a:prstGeom prst="rect">
            <a:avLst/>
          </a:prstGeom>
          <a:noFill/>
          <a:ln cap="flat" cmpd="sng" w="9525">
            <a:solidFill>
              <a:schemeClr val="lt1"/>
            </a:solidFill>
            <a:prstDash val="solid"/>
            <a:round/>
            <a:headEnd len="sm" w="sm" type="none"/>
            <a:tailEnd len="sm" w="sm" type="none"/>
          </a:ln>
        </p:spPr>
      </p:pic>
      <p:sp>
        <p:nvSpPr>
          <p:cNvPr id="334" name="Google Shape;334;p50"/>
          <p:cNvSpPr txBox="1"/>
          <p:nvPr>
            <p:ph idx="12" type="sldNum"/>
          </p:nvPr>
        </p:nvSpPr>
        <p:spPr>
          <a:xfrm>
            <a:off x="6354343" y="3497413"/>
            <a:ext cx="411600" cy="295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1"/>
          <p:cNvPicPr preferRelativeResize="0"/>
          <p:nvPr/>
        </p:nvPicPr>
        <p:blipFill>
          <a:blip r:embed="rId3">
            <a:alphaModFix/>
          </a:blip>
          <a:stretch>
            <a:fillRect/>
          </a:stretch>
        </p:blipFill>
        <p:spPr>
          <a:xfrm>
            <a:off x="2042488" y="117400"/>
            <a:ext cx="5059026"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73" name="Google Shape;73;p16"/>
          <p:cNvSpPr txBox="1"/>
          <p:nvPr>
            <p:ph idx="1" type="body"/>
          </p:nvPr>
        </p:nvSpPr>
        <p:spPr>
          <a:xfrm>
            <a:off x="311700" y="718150"/>
            <a:ext cx="8520600" cy="28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1" marL="914400" rtl="0" algn="l">
              <a:spcBef>
                <a:spcPts val="1600"/>
              </a:spcBef>
              <a:spcAft>
                <a:spcPts val="0"/>
              </a:spcAft>
              <a:buSzPts val="1600"/>
              <a:buChar char="○"/>
            </a:pPr>
            <a:r>
              <a:rPr lang="en" sz="1600"/>
              <a:t>Training image classifiers using FastAI and the one-cycle policy</a:t>
            </a:r>
            <a:endParaRPr sz="1600"/>
          </a:p>
          <a:p>
            <a:pPr indent="-330200" lvl="1" marL="914400" rtl="0" algn="l">
              <a:spcBef>
                <a:spcPts val="0"/>
              </a:spcBef>
              <a:spcAft>
                <a:spcPts val="0"/>
              </a:spcAft>
              <a:buSzPts val="1600"/>
              <a:buChar char="○"/>
            </a:pPr>
            <a:r>
              <a:rPr lang="en" sz="1600"/>
              <a:t>Semantic segmentation with U-net</a:t>
            </a:r>
            <a:endParaRPr sz="1600"/>
          </a:p>
          <a:p>
            <a:pPr indent="-330200" lvl="1" marL="914400" rtl="0" algn="l">
              <a:spcBef>
                <a:spcPts val="0"/>
              </a:spcBef>
              <a:spcAft>
                <a:spcPts val="0"/>
              </a:spcAft>
              <a:buSzPts val="1600"/>
              <a:buChar char="○"/>
            </a:pPr>
            <a:r>
              <a:rPr lang="en" sz="1600"/>
              <a:t>Transfer learning for image similarity</a:t>
            </a:r>
            <a:endParaRPr sz="1600"/>
          </a:p>
          <a:p>
            <a:pPr indent="-330200" lvl="2" marL="1371600" rtl="0" algn="l">
              <a:spcBef>
                <a:spcPts val="0"/>
              </a:spcBef>
              <a:spcAft>
                <a:spcPts val="0"/>
              </a:spcAft>
              <a:buSzPts val="1600"/>
              <a:buChar char="■"/>
            </a:pPr>
            <a:r>
              <a:rPr lang="en" sz="1600"/>
              <a:t>Image clustering</a:t>
            </a:r>
            <a:endParaRPr sz="1600"/>
          </a:p>
          <a:p>
            <a:pPr indent="-330200" lvl="1" marL="914400" rtl="0" algn="l">
              <a:spcBef>
                <a:spcPts val="0"/>
              </a:spcBef>
              <a:spcAft>
                <a:spcPts val="0"/>
              </a:spcAft>
              <a:buSzPts val="1600"/>
              <a:buChar char="○"/>
            </a:pPr>
            <a:r>
              <a:rPr lang="en" sz="1600"/>
              <a:t>Object detection </a:t>
            </a:r>
            <a:endParaRPr sz="1600"/>
          </a:p>
          <a:p>
            <a:pPr indent="-330200" lvl="2" marL="1371600" rtl="0" algn="l">
              <a:spcBef>
                <a:spcPts val="0"/>
              </a:spcBef>
              <a:spcAft>
                <a:spcPts val="0"/>
              </a:spcAft>
              <a:buSzPts val="1600"/>
              <a:buChar char="■"/>
            </a:pPr>
            <a:r>
              <a:rPr lang="en" sz="1600"/>
              <a:t>Bounding box regression</a:t>
            </a:r>
            <a:endParaRPr sz="1600"/>
          </a:p>
          <a:p>
            <a:pPr indent="-330200" lvl="2" marL="1371600" rtl="0" algn="l">
              <a:spcBef>
                <a:spcPts val="0"/>
              </a:spcBef>
              <a:spcAft>
                <a:spcPts val="0"/>
              </a:spcAft>
              <a:buSzPts val="1600"/>
              <a:buChar char="■"/>
            </a:pPr>
            <a:r>
              <a:rPr lang="en" sz="1600"/>
              <a:t>Single shot detectors and YOLO </a:t>
            </a:r>
            <a:endParaRPr sz="1600"/>
          </a:p>
          <a:p>
            <a:pPr indent="-330200" lvl="2" marL="1371600" rtl="0" algn="l">
              <a:spcBef>
                <a:spcPts val="0"/>
              </a:spcBef>
              <a:spcAft>
                <a:spcPts val="0"/>
              </a:spcAft>
              <a:buSzPts val="1600"/>
              <a:buChar char="■"/>
            </a:pPr>
            <a:r>
              <a:rPr lang="en" sz="1600"/>
              <a:t>RCNN family of object detection methods</a:t>
            </a:r>
            <a:endParaRPr sz="1600"/>
          </a:p>
          <a:p>
            <a:pPr indent="-330200" lvl="1" marL="914400" rtl="0" algn="l">
              <a:spcBef>
                <a:spcPts val="0"/>
              </a:spcBef>
              <a:spcAft>
                <a:spcPts val="0"/>
              </a:spcAft>
              <a:buSzPts val="1600"/>
              <a:buChar char="○"/>
            </a:pPr>
            <a:r>
              <a:rPr lang="en" sz="1600"/>
              <a:t>Image segmentation</a:t>
            </a:r>
            <a:endParaRPr sz="1600"/>
          </a:p>
          <a:p>
            <a:pPr indent="-330200" lvl="2" marL="1371600" rtl="0" algn="l">
              <a:spcBef>
                <a:spcPts val="0"/>
              </a:spcBef>
              <a:spcAft>
                <a:spcPts val="0"/>
              </a:spcAft>
              <a:buSzPts val="1600"/>
              <a:buChar char="■"/>
            </a:pPr>
            <a:r>
              <a:rPr lang="en" sz="1600"/>
              <a:t>Instance vs semantic segmentation</a:t>
            </a:r>
            <a:endParaRPr sz="1600"/>
          </a:p>
          <a:p>
            <a:pPr indent="-330200" lvl="2" marL="1371600" rtl="0" algn="l">
              <a:spcBef>
                <a:spcPts val="0"/>
              </a:spcBef>
              <a:spcAft>
                <a:spcPts val="0"/>
              </a:spcAft>
              <a:buSzPts val="1600"/>
              <a:buChar char="■"/>
            </a:pPr>
            <a:r>
              <a:rPr lang="en" sz="1600"/>
              <a:t>Panoptic segmentation</a:t>
            </a:r>
            <a:endParaRPr sz="1600"/>
          </a:p>
          <a:p>
            <a:pPr indent="-330200" lvl="2" marL="1371600" rtl="0" algn="l">
              <a:spcBef>
                <a:spcPts val="0"/>
              </a:spcBef>
              <a:spcAft>
                <a:spcPts val="0"/>
              </a:spcAft>
              <a:buSzPts val="1600"/>
              <a:buChar char="■"/>
            </a:pPr>
            <a:r>
              <a:rPr lang="en" sz="1600"/>
              <a:t>Fully convolutional networks</a:t>
            </a:r>
            <a:endParaRPr sz="1600"/>
          </a:p>
          <a:p>
            <a:pPr indent="-330200" lvl="1" marL="914400" rtl="0" algn="l">
              <a:spcBef>
                <a:spcPts val="0"/>
              </a:spcBef>
              <a:spcAft>
                <a:spcPts val="0"/>
              </a:spcAft>
              <a:buSzPts val="1600"/>
              <a:buChar char="○"/>
            </a:pPr>
            <a:r>
              <a:rPr lang="en" sz="1600"/>
              <a:t>D</a:t>
            </a:r>
            <a:r>
              <a:rPr lang="en" sz="1600"/>
              <a:t>etectron2 framework</a:t>
            </a:r>
            <a:endParaRPr sz="1600"/>
          </a:p>
          <a:p>
            <a:pPr indent="-330200" lvl="2" marL="1371600" rtl="0" algn="l">
              <a:spcBef>
                <a:spcPts val="0"/>
              </a:spcBef>
              <a:spcAft>
                <a:spcPts val="0"/>
              </a:spcAft>
              <a:buSzPts val="1600"/>
              <a:buChar char="■"/>
            </a:pPr>
            <a:r>
              <a:rPr lang="en" sz="1600"/>
              <a:t>Case study: amenity detection in AirBnB</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2"/>
          <p:cNvPicPr preferRelativeResize="0"/>
          <p:nvPr/>
        </p:nvPicPr>
        <p:blipFill>
          <a:blip r:embed="rId3">
            <a:alphaModFix/>
          </a:blip>
          <a:stretch>
            <a:fillRect/>
          </a:stretch>
        </p:blipFill>
        <p:spPr>
          <a:xfrm>
            <a:off x="1728775" y="990600"/>
            <a:ext cx="5686425" cy="3162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53"/>
          <p:cNvPicPr preferRelativeResize="0"/>
          <p:nvPr/>
        </p:nvPicPr>
        <p:blipFill>
          <a:blip r:embed="rId3">
            <a:alphaModFix/>
          </a:blip>
          <a:stretch>
            <a:fillRect/>
          </a:stretch>
        </p:blipFill>
        <p:spPr>
          <a:xfrm>
            <a:off x="152400" y="1511050"/>
            <a:ext cx="8839200" cy="3136328"/>
          </a:xfrm>
          <a:prstGeom prst="rect">
            <a:avLst/>
          </a:prstGeom>
          <a:noFill/>
          <a:ln>
            <a:noFill/>
          </a:ln>
        </p:spPr>
      </p:pic>
      <p:sp>
        <p:nvSpPr>
          <p:cNvPr id="350" name="Google Shape;350;p53"/>
          <p:cNvSpPr txBox="1"/>
          <p:nvPr/>
        </p:nvSpPr>
        <p:spPr>
          <a:xfrm>
            <a:off x="247150" y="368775"/>
            <a:ext cx="844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t>Perceptual hashing</a:t>
            </a:r>
            <a:endParaRPr sz="3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nvSpPr>
        <p:spPr>
          <a:xfrm>
            <a:off x="247150" y="368775"/>
            <a:ext cx="844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t>Perceptual hashing</a:t>
            </a:r>
            <a:endParaRPr sz="3900"/>
          </a:p>
        </p:txBody>
      </p:sp>
      <p:pic>
        <p:nvPicPr>
          <p:cNvPr id="356" name="Google Shape;356;p54"/>
          <p:cNvPicPr preferRelativeResize="0"/>
          <p:nvPr/>
        </p:nvPicPr>
        <p:blipFill>
          <a:blip r:embed="rId3">
            <a:alphaModFix/>
          </a:blip>
          <a:stretch>
            <a:fillRect/>
          </a:stretch>
        </p:blipFill>
        <p:spPr>
          <a:xfrm>
            <a:off x="385325" y="1153875"/>
            <a:ext cx="6305536" cy="3684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nvSpPr>
        <p:spPr>
          <a:xfrm>
            <a:off x="247150" y="368775"/>
            <a:ext cx="844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t>Perceptual hashing</a:t>
            </a:r>
            <a:endParaRPr sz="3900"/>
          </a:p>
        </p:txBody>
      </p:sp>
      <p:pic>
        <p:nvPicPr>
          <p:cNvPr id="362" name="Google Shape;362;p55"/>
          <p:cNvPicPr preferRelativeResize="0"/>
          <p:nvPr/>
        </p:nvPicPr>
        <p:blipFill>
          <a:blip r:embed="rId3">
            <a:alphaModFix/>
          </a:blip>
          <a:stretch>
            <a:fillRect/>
          </a:stretch>
        </p:blipFill>
        <p:spPr>
          <a:xfrm>
            <a:off x="247150" y="1776413"/>
            <a:ext cx="7191375" cy="159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6"/>
          <p:cNvSpPr txBox="1"/>
          <p:nvPr/>
        </p:nvSpPr>
        <p:spPr>
          <a:xfrm>
            <a:off x="615925" y="368775"/>
            <a:ext cx="776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Image similarity</a:t>
            </a:r>
            <a:endParaRPr sz="3000"/>
          </a:p>
        </p:txBody>
      </p:sp>
      <p:sp>
        <p:nvSpPr>
          <p:cNvPr id="368" name="Google Shape;368;p56"/>
          <p:cNvSpPr txBox="1"/>
          <p:nvPr/>
        </p:nvSpPr>
        <p:spPr>
          <a:xfrm>
            <a:off x="790600" y="1339250"/>
            <a:ext cx="6793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u="sng">
                <a:solidFill>
                  <a:schemeClr val="hlink"/>
                </a:solidFill>
                <a:hlinkClick r:id="rId3"/>
              </a:rPr>
              <a:t>Exercise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solidFill>
                  <a:schemeClr val="hlink"/>
                </a:solidFill>
                <a:hlinkClick r:id="rId4"/>
              </a:rPr>
              <a:t>Solution</a:t>
            </a:r>
            <a:r>
              <a:rPr lang="en"/>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nvSpPr>
        <p:spPr>
          <a:xfrm>
            <a:off x="615925" y="368775"/>
            <a:ext cx="776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Review questions</a:t>
            </a:r>
            <a:endParaRPr sz="3000"/>
          </a:p>
        </p:txBody>
      </p:sp>
      <p:sp>
        <p:nvSpPr>
          <p:cNvPr id="374" name="Google Shape;374;p57"/>
          <p:cNvSpPr txBox="1"/>
          <p:nvPr/>
        </p:nvSpPr>
        <p:spPr>
          <a:xfrm>
            <a:off x="790600" y="1339250"/>
            <a:ext cx="6793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In terms of interpretability for image similarity, what is one </a:t>
            </a:r>
            <a:r>
              <a:rPr lang="en"/>
              <a:t>benefit</a:t>
            </a:r>
            <a:r>
              <a:rPr lang="en"/>
              <a:t> of using the cosine similarity over the Euclidean distance?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8"/>
          <p:cNvPicPr preferRelativeResize="0"/>
          <p:nvPr/>
        </p:nvPicPr>
        <p:blipFill>
          <a:blip r:embed="rId3">
            <a:alphaModFix/>
          </a:blip>
          <a:stretch>
            <a:fillRect/>
          </a:stretch>
        </p:blipFill>
        <p:spPr>
          <a:xfrm>
            <a:off x="2574288" y="1171075"/>
            <a:ext cx="3673926" cy="3673926"/>
          </a:xfrm>
          <a:prstGeom prst="rect">
            <a:avLst/>
          </a:prstGeom>
          <a:noFill/>
          <a:ln>
            <a:noFill/>
          </a:ln>
        </p:spPr>
      </p:pic>
      <p:sp>
        <p:nvSpPr>
          <p:cNvPr id="380" name="Google Shape;380;p58"/>
          <p:cNvSpPr txBox="1"/>
          <p:nvPr/>
        </p:nvSpPr>
        <p:spPr>
          <a:xfrm>
            <a:off x="659775" y="206650"/>
            <a:ext cx="746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K-medoids clustering</a:t>
            </a:r>
            <a:endParaRPr sz="3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9"/>
          <p:cNvSpPr txBox="1"/>
          <p:nvPr/>
        </p:nvSpPr>
        <p:spPr>
          <a:xfrm>
            <a:off x="615925" y="368775"/>
            <a:ext cx="776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Image clustering</a:t>
            </a:r>
            <a:endParaRPr sz="3000"/>
          </a:p>
        </p:txBody>
      </p:sp>
      <p:sp>
        <p:nvSpPr>
          <p:cNvPr id="386" name="Google Shape;386;p59"/>
          <p:cNvSpPr txBox="1"/>
          <p:nvPr/>
        </p:nvSpPr>
        <p:spPr>
          <a:xfrm>
            <a:off x="790600" y="1339250"/>
            <a:ext cx="6793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u="sng">
                <a:solidFill>
                  <a:schemeClr val="hlink"/>
                </a:solidFill>
                <a:hlinkClick r:id="rId3"/>
              </a:rPr>
              <a:t>Exercise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solidFill>
                  <a:schemeClr val="hlink"/>
                </a:solidFill>
                <a:hlinkClick r:id="rId4"/>
              </a:rPr>
              <a:t>Solution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solidFill>
                  <a:schemeClr val="hlink"/>
                </a:solidFill>
                <a:hlinkClick r:id="rId5"/>
              </a:rPr>
              <a:t>V2 Exercise (all images)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u="sng">
                <a:solidFill>
                  <a:schemeClr val="hlink"/>
                </a:solidFill>
                <a:hlinkClick r:id="rId6"/>
              </a:rPr>
              <a:t>V2 Solution (all images)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nvSpPr>
        <p:spPr>
          <a:xfrm>
            <a:off x="615925" y="368775"/>
            <a:ext cx="776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Review questions</a:t>
            </a:r>
            <a:endParaRPr sz="3000"/>
          </a:p>
        </p:txBody>
      </p:sp>
      <p:sp>
        <p:nvSpPr>
          <p:cNvPr id="392" name="Google Shape;392;p60"/>
          <p:cNvSpPr txBox="1"/>
          <p:nvPr/>
        </p:nvSpPr>
        <p:spPr>
          <a:xfrm>
            <a:off x="790600" y="1339250"/>
            <a:ext cx="67932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Explain the differences between:</a:t>
            </a:r>
            <a:endParaRPr/>
          </a:p>
          <a:p>
            <a:pPr indent="-317500" lvl="1" marL="914400" rtl="0" algn="l">
              <a:spcBef>
                <a:spcPts val="0"/>
              </a:spcBef>
              <a:spcAft>
                <a:spcPts val="0"/>
              </a:spcAft>
              <a:buSzPts val="1400"/>
              <a:buChar char="○"/>
            </a:pPr>
            <a:r>
              <a:rPr lang="en"/>
              <a:t>K-medoids</a:t>
            </a:r>
            <a:endParaRPr/>
          </a:p>
          <a:p>
            <a:pPr indent="-317500" lvl="1" marL="914400" rtl="0" algn="l">
              <a:spcBef>
                <a:spcPts val="0"/>
              </a:spcBef>
              <a:spcAft>
                <a:spcPts val="0"/>
              </a:spcAft>
              <a:buSzPts val="1400"/>
              <a:buChar char="○"/>
            </a:pPr>
            <a:r>
              <a:rPr lang="en"/>
              <a:t>K-means</a:t>
            </a:r>
            <a:endParaRPr/>
          </a:p>
          <a:p>
            <a:pPr indent="-317500" lvl="1" marL="914400" rtl="0" algn="l">
              <a:spcBef>
                <a:spcPts val="0"/>
              </a:spcBef>
              <a:spcAft>
                <a:spcPts val="0"/>
              </a:spcAft>
              <a:buSzPts val="1400"/>
              <a:buChar char="○"/>
            </a:pPr>
            <a:r>
              <a:rPr lang="en"/>
              <a:t>K-nearest neighbors</a:t>
            </a:r>
            <a:endParaRPr/>
          </a:p>
          <a:p>
            <a:pPr indent="-317500" lvl="0" marL="457200" rtl="0" algn="l">
              <a:spcBef>
                <a:spcPts val="0"/>
              </a:spcBef>
              <a:spcAft>
                <a:spcPts val="0"/>
              </a:spcAft>
              <a:buSzPts val="1400"/>
              <a:buChar char="●"/>
            </a:pPr>
            <a:r>
              <a:rPr lang="en"/>
              <a:t>Why is the elbow method not a hard rule but a heuristic? </a:t>
            </a:r>
            <a:endParaRPr/>
          </a:p>
          <a:p>
            <a:pPr indent="-317500" lvl="0" marL="457200" rtl="0" algn="l">
              <a:spcBef>
                <a:spcPts val="0"/>
              </a:spcBef>
              <a:spcAft>
                <a:spcPts val="0"/>
              </a:spcAft>
              <a:buSzPts val="1400"/>
              <a:buChar char="●"/>
            </a:pPr>
            <a:r>
              <a:rPr lang="en"/>
              <a:t>Name two other ways in which we can create embeddings for images</a:t>
            </a:r>
            <a:endParaRPr/>
          </a:p>
          <a:p>
            <a:pPr indent="-317500" lvl="0" marL="457200" rtl="0" algn="l">
              <a:spcBef>
                <a:spcPts val="0"/>
              </a:spcBef>
              <a:spcAft>
                <a:spcPts val="0"/>
              </a:spcAft>
              <a:buSzPts val="1400"/>
              <a:buChar char="●"/>
            </a:pPr>
            <a:r>
              <a:rPr lang="en"/>
              <a:t>How can we use the methods that we have seen in the previous examples to create embeddings for audio data? (</a:t>
            </a:r>
            <a:r>
              <a:rPr lang="en" u="sng">
                <a:solidFill>
                  <a:schemeClr val="hlink"/>
                </a:solidFill>
                <a:hlinkClick r:id="rId3"/>
              </a:rPr>
              <a:t>hint</a:t>
            </a:r>
            <a:r>
              <a:rPr lang="en"/>
              <a:t>)</a:t>
            </a:r>
            <a:endParaRPr/>
          </a:p>
          <a:p>
            <a:pPr indent="-317500" lvl="0" marL="457200" rtl="0" algn="l">
              <a:spcBef>
                <a:spcPts val="0"/>
              </a:spcBef>
              <a:spcAft>
                <a:spcPts val="0"/>
              </a:spcAft>
              <a:buSzPts val="1400"/>
              <a:buChar char="●"/>
            </a:pPr>
            <a:r>
              <a:rPr lang="en"/>
              <a:t>Using the code from previous examples, how would you create embeddings for a set of video frames?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Scraping a dataset from Google Images</a:t>
            </a:r>
            <a:endParaRPr/>
          </a:p>
        </p:txBody>
      </p:sp>
      <p:sp>
        <p:nvSpPr>
          <p:cNvPr id="398" name="Google Shape;398;p61"/>
          <p:cNvSpPr txBox="1"/>
          <p:nvPr/>
        </p:nvSpPr>
        <p:spPr>
          <a:xfrm>
            <a:off x="421825" y="4328300"/>
            <a:ext cx="85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PyImageSearch guide</a:t>
            </a:r>
            <a:endParaRPr/>
          </a:p>
          <a:p>
            <a:pPr indent="0" lvl="0" marL="0" rtl="0" algn="l">
              <a:spcBef>
                <a:spcPts val="0"/>
              </a:spcBef>
              <a:spcAft>
                <a:spcPts val="0"/>
              </a:spcAft>
              <a:buNone/>
            </a:pPr>
            <a:r>
              <a:t/>
            </a:r>
            <a:endParaRPr/>
          </a:p>
        </p:txBody>
      </p:sp>
      <p:pic>
        <p:nvPicPr>
          <p:cNvPr id="399" name="Google Shape;399;p61"/>
          <p:cNvPicPr preferRelativeResize="0"/>
          <p:nvPr/>
        </p:nvPicPr>
        <p:blipFill>
          <a:blip r:embed="rId4">
            <a:alphaModFix/>
          </a:blip>
          <a:stretch>
            <a:fillRect/>
          </a:stretch>
        </p:blipFill>
        <p:spPr>
          <a:xfrm>
            <a:off x="513675" y="1170125"/>
            <a:ext cx="4809240" cy="300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Classification, detection, and segmentation</a:t>
            </a:r>
            <a:endParaRPr/>
          </a:p>
        </p:txBody>
      </p:sp>
      <p:pic>
        <p:nvPicPr>
          <p:cNvPr id="79" name="Google Shape;79;p17"/>
          <p:cNvPicPr preferRelativeResize="0"/>
          <p:nvPr/>
        </p:nvPicPr>
        <p:blipFill rotWithShape="1">
          <a:blip r:embed="rId3">
            <a:alphaModFix/>
          </a:blip>
          <a:srcRect b="0" l="0" r="0" t="0"/>
          <a:stretch/>
        </p:blipFill>
        <p:spPr>
          <a:xfrm>
            <a:off x="55175" y="1943448"/>
            <a:ext cx="9144001" cy="1642753"/>
          </a:xfrm>
          <a:prstGeom prst="rect">
            <a:avLst/>
          </a:prstGeom>
          <a:noFill/>
          <a:ln>
            <a:noFill/>
          </a:ln>
        </p:spPr>
      </p:pic>
      <p:sp>
        <p:nvSpPr>
          <p:cNvPr id="80" name="Google Shape;80;p17"/>
          <p:cNvSpPr txBox="1"/>
          <p:nvPr/>
        </p:nvSpPr>
        <p:spPr>
          <a:xfrm>
            <a:off x="364400" y="3882150"/>
            <a:ext cx="8289900" cy="6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refers to image-wide labels</a:t>
            </a:r>
            <a:endParaRPr/>
          </a:p>
          <a:p>
            <a:pPr indent="0" lvl="0" marL="0" rtl="0" algn="l">
              <a:spcBef>
                <a:spcPts val="0"/>
              </a:spcBef>
              <a:spcAft>
                <a:spcPts val="0"/>
              </a:spcAft>
              <a:buNone/>
            </a:pPr>
            <a:r>
              <a:rPr lang="en"/>
              <a:t>Detection refers to localization of bounding boxes with labels</a:t>
            </a:r>
            <a:endParaRPr/>
          </a:p>
          <a:p>
            <a:pPr indent="0" lvl="0" marL="0" rtl="0" algn="l">
              <a:spcBef>
                <a:spcPts val="0"/>
              </a:spcBef>
              <a:spcAft>
                <a:spcPts val="0"/>
              </a:spcAft>
              <a:buNone/>
            </a:pPr>
            <a:r>
              <a:rPr lang="en"/>
              <a:t>Segmentation refers to pixel-wise localization of the labels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Goals of object detection</a:t>
            </a:r>
            <a:endParaRPr/>
          </a:p>
        </p:txBody>
      </p:sp>
      <p:sp>
        <p:nvSpPr>
          <p:cNvPr id="405" name="Google Shape;405;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rPr>
              <a:t>Given an input image we wish to obtain:</a:t>
            </a:r>
            <a:endParaRPr sz="14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1. A </a:t>
            </a:r>
            <a:r>
              <a:rPr b="1" lang="en" sz="1400">
                <a:solidFill>
                  <a:schemeClr val="dk1"/>
                </a:solidFill>
              </a:rPr>
              <a:t>list of bounding boxes, </a:t>
            </a:r>
            <a:r>
              <a:rPr lang="en" sz="1400">
                <a:solidFill>
                  <a:schemeClr val="dk1"/>
                </a:solidFill>
              </a:rPr>
              <a:t>or the (</a:t>
            </a:r>
            <a:r>
              <a:rPr i="1" lang="en" sz="1400">
                <a:solidFill>
                  <a:schemeClr val="dk1"/>
                </a:solidFill>
              </a:rPr>
              <a:t>x</a:t>
            </a:r>
            <a:r>
              <a:rPr lang="en" sz="1400">
                <a:solidFill>
                  <a:schemeClr val="dk1"/>
                </a:solidFill>
              </a:rPr>
              <a:t>, </a:t>
            </a:r>
            <a:r>
              <a:rPr i="1" lang="en" sz="1400">
                <a:solidFill>
                  <a:schemeClr val="dk1"/>
                </a:solidFill>
              </a:rPr>
              <a:t>y</a:t>
            </a:r>
            <a:r>
              <a:rPr lang="en" sz="1400">
                <a:solidFill>
                  <a:schemeClr val="dk1"/>
                </a:solidFill>
              </a:rPr>
              <a:t>)-coordinates for each object in an image</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2. A </a:t>
            </a:r>
            <a:r>
              <a:rPr b="1" lang="en" sz="1400">
                <a:solidFill>
                  <a:schemeClr val="dk1"/>
                </a:solidFill>
              </a:rPr>
              <a:t>class label</a:t>
            </a:r>
            <a:r>
              <a:rPr lang="en" sz="1400">
                <a:solidFill>
                  <a:schemeClr val="dk1"/>
                </a:solidFill>
              </a:rPr>
              <a:t> associated with each bounding box</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3. The </a:t>
            </a:r>
            <a:r>
              <a:rPr b="1" lang="en" sz="1400">
                <a:solidFill>
                  <a:schemeClr val="dk1"/>
                </a:solidFill>
              </a:rPr>
              <a:t>probability</a:t>
            </a:r>
            <a:r>
              <a:rPr lang="en" sz="1400">
                <a:solidFill>
                  <a:schemeClr val="dk1"/>
                </a:solidFill>
              </a:rPr>
              <a:t> score associated with each bounding box and class label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Breaking down an image into regions</a:t>
            </a:r>
            <a:endParaRPr/>
          </a:p>
        </p:txBody>
      </p:sp>
      <p:pic>
        <p:nvPicPr>
          <p:cNvPr id="411" name="Google Shape;411;p63"/>
          <p:cNvPicPr preferRelativeResize="0"/>
          <p:nvPr/>
        </p:nvPicPr>
        <p:blipFill rotWithShape="1">
          <a:blip r:embed="rId3">
            <a:alphaModFix/>
          </a:blip>
          <a:srcRect b="0" l="0" r="0" t="0"/>
          <a:stretch/>
        </p:blipFill>
        <p:spPr>
          <a:xfrm>
            <a:off x="0" y="1195425"/>
            <a:ext cx="9023923" cy="2588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Breaking down an image into regions</a:t>
            </a:r>
            <a:endParaRPr/>
          </a:p>
        </p:txBody>
      </p:sp>
      <p:pic>
        <p:nvPicPr>
          <p:cNvPr id="417" name="Google Shape;417;p64"/>
          <p:cNvPicPr preferRelativeResize="0"/>
          <p:nvPr/>
        </p:nvPicPr>
        <p:blipFill rotWithShape="1">
          <a:blip r:embed="rId3">
            <a:alphaModFix/>
          </a:blip>
          <a:srcRect b="0" l="0" r="0" t="0"/>
          <a:stretch/>
        </p:blipFill>
        <p:spPr>
          <a:xfrm>
            <a:off x="0" y="1412925"/>
            <a:ext cx="9086400" cy="2579550"/>
          </a:xfrm>
          <a:prstGeom prst="rect">
            <a:avLst/>
          </a:prstGeom>
          <a:noFill/>
          <a:ln>
            <a:noFill/>
          </a:ln>
        </p:spPr>
      </p:pic>
      <p:sp>
        <p:nvSpPr>
          <p:cNvPr id="418" name="Google Shape;418;p64"/>
          <p:cNvSpPr txBox="1"/>
          <p:nvPr/>
        </p:nvSpPr>
        <p:spPr>
          <a:xfrm>
            <a:off x="924525" y="4179900"/>
            <a:ext cx="7333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sliding window approach partitions the image into discrete blocks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Breaking down an image into regions</a:t>
            </a:r>
            <a:endParaRPr/>
          </a:p>
        </p:txBody>
      </p:sp>
      <p:pic>
        <p:nvPicPr>
          <p:cNvPr id="424" name="Google Shape;424;p65"/>
          <p:cNvPicPr preferRelativeResize="0"/>
          <p:nvPr/>
        </p:nvPicPr>
        <p:blipFill rotWithShape="1">
          <a:blip r:embed="rId3">
            <a:alphaModFix/>
          </a:blip>
          <a:srcRect b="0" l="0" r="0" t="0"/>
          <a:stretch/>
        </p:blipFill>
        <p:spPr>
          <a:xfrm>
            <a:off x="0" y="1593050"/>
            <a:ext cx="9144001" cy="2571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Breaking down an image into regions</a:t>
            </a:r>
            <a:endParaRPr/>
          </a:p>
        </p:txBody>
      </p:sp>
      <p:pic>
        <p:nvPicPr>
          <p:cNvPr id="430" name="Google Shape;430;p66"/>
          <p:cNvPicPr preferRelativeResize="0"/>
          <p:nvPr/>
        </p:nvPicPr>
        <p:blipFill rotWithShape="1">
          <a:blip r:embed="rId3">
            <a:alphaModFix/>
          </a:blip>
          <a:srcRect b="0" l="0" r="0" t="0"/>
          <a:stretch/>
        </p:blipFill>
        <p:spPr>
          <a:xfrm>
            <a:off x="1243850" y="1443000"/>
            <a:ext cx="6105525" cy="2686050"/>
          </a:xfrm>
          <a:prstGeom prst="rect">
            <a:avLst/>
          </a:prstGeom>
          <a:noFill/>
          <a:ln>
            <a:noFill/>
          </a:ln>
        </p:spPr>
      </p:pic>
      <p:sp>
        <p:nvSpPr>
          <p:cNvPr id="431" name="Google Shape;431;p66"/>
          <p:cNvSpPr txBox="1"/>
          <p:nvPr/>
        </p:nvSpPr>
        <p:spPr>
          <a:xfrm>
            <a:off x="730525" y="4239000"/>
            <a:ext cx="63936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Finding the optimal image partitioning algorithm is not a trivial task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311700" y="445025"/>
            <a:ext cx="8545800" cy="9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 of classification is currently used for region proposals</a:t>
            </a:r>
            <a:endParaRPr/>
          </a:p>
        </p:txBody>
      </p:sp>
      <p:pic>
        <p:nvPicPr>
          <p:cNvPr id="437" name="Google Shape;437;p67"/>
          <p:cNvPicPr preferRelativeResize="0"/>
          <p:nvPr/>
        </p:nvPicPr>
        <p:blipFill>
          <a:blip r:embed="rId3">
            <a:alphaModFix/>
          </a:blip>
          <a:stretch>
            <a:fillRect/>
          </a:stretch>
        </p:blipFill>
        <p:spPr>
          <a:xfrm>
            <a:off x="1179588" y="1327363"/>
            <a:ext cx="6448425" cy="3609975"/>
          </a:xfrm>
          <a:prstGeom prst="rect">
            <a:avLst/>
          </a:prstGeom>
          <a:noFill/>
          <a:ln>
            <a:noFill/>
          </a:ln>
        </p:spPr>
      </p:pic>
      <p:sp>
        <p:nvSpPr>
          <p:cNvPr id="438" name="Google Shape;438;p67"/>
          <p:cNvSpPr txBox="1"/>
          <p:nvPr/>
        </p:nvSpPr>
        <p:spPr>
          <a:xfrm>
            <a:off x="1583700" y="3685950"/>
            <a:ext cx="5809200" cy="2802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
              <a:t>             </a:t>
            </a:r>
            <a:r>
              <a:rPr lang="en" u="sng">
                <a:solidFill>
                  <a:schemeClr val="hlink"/>
                </a:solidFill>
                <a:hlinkClick r:id="rId4"/>
              </a:rPr>
              <a:t>Source</a:t>
            </a:r>
            <a:r>
              <a:rPr lang="en"/>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Breaking down an image into regions</a:t>
            </a:r>
            <a:endParaRPr/>
          </a:p>
        </p:txBody>
      </p:sp>
      <p:pic>
        <p:nvPicPr>
          <p:cNvPr id="444" name="Google Shape;444;p68"/>
          <p:cNvPicPr preferRelativeResize="0"/>
          <p:nvPr/>
        </p:nvPicPr>
        <p:blipFill rotWithShape="1">
          <a:blip r:embed="rId3">
            <a:alphaModFix/>
          </a:blip>
          <a:srcRect b="0" l="0" r="0" t="0"/>
          <a:stretch/>
        </p:blipFill>
        <p:spPr>
          <a:xfrm>
            <a:off x="152400" y="1593050"/>
            <a:ext cx="8839202" cy="2571524"/>
          </a:xfrm>
          <a:prstGeom prst="rect">
            <a:avLst/>
          </a:prstGeom>
          <a:noFill/>
          <a:ln>
            <a:noFill/>
          </a:ln>
        </p:spPr>
      </p:pic>
      <p:pic>
        <p:nvPicPr>
          <p:cNvPr id="445" name="Google Shape;445;p68"/>
          <p:cNvPicPr preferRelativeResize="0"/>
          <p:nvPr/>
        </p:nvPicPr>
        <p:blipFill rotWithShape="1">
          <a:blip r:embed="rId4">
            <a:alphaModFix/>
          </a:blip>
          <a:srcRect b="0" l="0" r="0" t="0"/>
          <a:stretch/>
        </p:blipFill>
        <p:spPr>
          <a:xfrm>
            <a:off x="-29986" y="1548713"/>
            <a:ext cx="9144012" cy="2660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Measuring performance with IoU</a:t>
            </a:r>
            <a:endParaRPr/>
          </a:p>
        </p:txBody>
      </p:sp>
      <p:pic>
        <p:nvPicPr>
          <p:cNvPr id="451" name="Google Shape;451;p69"/>
          <p:cNvPicPr preferRelativeResize="0"/>
          <p:nvPr/>
        </p:nvPicPr>
        <p:blipFill rotWithShape="1">
          <a:blip r:embed="rId3">
            <a:alphaModFix/>
          </a:blip>
          <a:srcRect b="0" l="0" r="0" t="0"/>
          <a:stretch/>
        </p:blipFill>
        <p:spPr>
          <a:xfrm>
            <a:off x="155200" y="1194925"/>
            <a:ext cx="8677100" cy="3371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Measuring performance with IoU</a:t>
            </a:r>
            <a:endParaRPr/>
          </a:p>
        </p:txBody>
      </p:sp>
      <p:pic>
        <p:nvPicPr>
          <p:cNvPr id="457" name="Google Shape;457;p70"/>
          <p:cNvPicPr preferRelativeResize="0"/>
          <p:nvPr/>
        </p:nvPicPr>
        <p:blipFill rotWithShape="1">
          <a:blip r:embed="rId3">
            <a:alphaModFix/>
          </a:blip>
          <a:srcRect b="0" l="0" r="0" t="0"/>
          <a:stretch/>
        </p:blipFill>
        <p:spPr>
          <a:xfrm>
            <a:off x="152400" y="1170125"/>
            <a:ext cx="8767401" cy="3820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Precision, recall, and f1 metrics</a:t>
            </a:r>
            <a:endParaRPr/>
          </a:p>
          <a:p>
            <a:pPr indent="0" lvl="0" marL="0" rtl="0" algn="l">
              <a:lnSpc>
                <a:spcPct val="100000"/>
              </a:lnSpc>
              <a:spcBef>
                <a:spcPts val="0"/>
              </a:spcBef>
              <a:spcAft>
                <a:spcPts val="0"/>
              </a:spcAft>
              <a:buSzPts val="2800"/>
              <a:buNone/>
            </a:pPr>
            <a:r>
              <a:t/>
            </a:r>
            <a:endParaRPr b="1" sz="3200"/>
          </a:p>
        </p:txBody>
      </p:sp>
      <p:sp>
        <p:nvSpPr>
          <p:cNvPr id="463" name="Google Shape;463;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pic>
        <p:nvPicPr>
          <p:cNvPr id="464" name="Google Shape;464;p71"/>
          <p:cNvPicPr preferRelativeResize="0"/>
          <p:nvPr/>
        </p:nvPicPr>
        <p:blipFill rotWithShape="1">
          <a:blip r:embed="rId3">
            <a:alphaModFix/>
          </a:blip>
          <a:srcRect b="0" l="0" r="0" t="0"/>
          <a:stretch/>
        </p:blipFill>
        <p:spPr>
          <a:xfrm>
            <a:off x="446875" y="1152475"/>
            <a:ext cx="2103626" cy="3825952"/>
          </a:xfrm>
          <a:prstGeom prst="rect">
            <a:avLst/>
          </a:prstGeom>
          <a:noFill/>
          <a:ln>
            <a:noFill/>
          </a:ln>
        </p:spPr>
      </p:pic>
      <p:pic>
        <p:nvPicPr>
          <p:cNvPr id="465" name="Google Shape;465;p71"/>
          <p:cNvPicPr preferRelativeResize="0"/>
          <p:nvPr/>
        </p:nvPicPr>
        <p:blipFill rotWithShape="1">
          <a:blip r:embed="rId4">
            <a:alphaModFix/>
          </a:blip>
          <a:srcRect b="0" l="47454" r="0" t="0"/>
          <a:stretch/>
        </p:blipFill>
        <p:spPr>
          <a:xfrm>
            <a:off x="3076263" y="1344238"/>
            <a:ext cx="2428075" cy="2331100"/>
          </a:xfrm>
          <a:prstGeom prst="rect">
            <a:avLst/>
          </a:prstGeom>
          <a:noFill/>
          <a:ln>
            <a:noFill/>
          </a:ln>
        </p:spPr>
      </p:pic>
      <p:sp>
        <p:nvSpPr>
          <p:cNvPr id="466" name="Google Shape;466;p71"/>
          <p:cNvSpPr txBox="1"/>
          <p:nvPr/>
        </p:nvSpPr>
        <p:spPr>
          <a:xfrm>
            <a:off x="3163825" y="4001850"/>
            <a:ext cx="52164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True Positive      = </a:t>
            </a:r>
            <a:r>
              <a:rPr lang="en" sz="1200"/>
              <a:t>dog (pixel)</a:t>
            </a:r>
            <a:r>
              <a:rPr b="0" i="0" lang="en" sz="1200" u="none" cap="none" strike="noStrike">
                <a:solidFill>
                  <a:srgbClr val="000000"/>
                </a:solidFill>
                <a:latin typeface="Arial"/>
                <a:ea typeface="Arial"/>
                <a:cs typeface="Arial"/>
                <a:sym typeface="Arial"/>
              </a:rPr>
              <a:t> labeled as d</a:t>
            </a:r>
            <a:r>
              <a:rPr lang="en" sz="1200"/>
              <a:t>og (pixel)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True Negative     = non </a:t>
            </a:r>
            <a:r>
              <a:rPr lang="en" sz="1200"/>
              <a:t>dog (pixel)</a:t>
            </a:r>
            <a:r>
              <a:rPr b="0" i="0" lang="en" sz="1200" u="none" cap="none" strike="noStrike">
                <a:solidFill>
                  <a:srgbClr val="000000"/>
                </a:solidFill>
                <a:latin typeface="Arial"/>
                <a:ea typeface="Arial"/>
                <a:cs typeface="Arial"/>
                <a:sym typeface="Arial"/>
              </a:rPr>
              <a:t> labeled as non d</a:t>
            </a:r>
            <a:r>
              <a:rPr lang="en" sz="1200"/>
              <a:t>og (pixel)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False Positive     = non </a:t>
            </a:r>
            <a:r>
              <a:rPr lang="en" sz="1200"/>
              <a:t>dog (pixel)</a:t>
            </a:r>
            <a:r>
              <a:rPr b="0" i="0" lang="en" sz="1200" u="none" cap="none" strike="noStrike">
                <a:solidFill>
                  <a:srgbClr val="000000"/>
                </a:solidFill>
                <a:latin typeface="Arial"/>
                <a:ea typeface="Arial"/>
                <a:cs typeface="Arial"/>
                <a:sym typeface="Arial"/>
              </a:rPr>
              <a:t> labeled as d</a:t>
            </a:r>
            <a:r>
              <a:rPr lang="en" sz="1200"/>
              <a:t>og (pixel)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False Negative   = d</a:t>
            </a:r>
            <a:r>
              <a:rPr lang="en" sz="1200"/>
              <a:t>og</a:t>
            </a:r>
            <a:r>
              <a:rPr b="0" i="0" lang="en" sz="1200" u="none" cap="none" strike="noStrike">
                <a:solidFill>
                  <a:srgbClr val="000000"/>
                </a:solidFill>
                <a:latin typeface="Arial"/>
                <a:ea typeface="Arial"/>
                <a:cs typeface="Arial"/>
                <a:sym typeface="Arial"/>
              </a:rPr>
              <a:t> (pixel) labeled as non </a:t>
            </a:r>
            <a:r>
              <a:rPr lang="en" sz="1200"/>
              <a:t>dog (pixel)</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8" name="Google Shape;468;p71"/>
          <p:cNvPicPr preferRelativeResize="0"/>
          <p:nvPr/>
        </p:nvPicPr>
        <p:blipFill>
          <a:blip r:embed="rId5">
            <a:alphaModFix/>
          </a:blip>
          <a:stretch>
            <a:fillRect/>
          </a:stretch>
        </p:blipFill>
        <p:spPr>
          <a:xfrm>
            <a:off x="5700663" y="2190688"/>
            <a:ext cx="2771775" cy="638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Fastai 2</a:t>
            </a:r>
            <a:endParaRPr/>
          </a:p>
        </p:txBody>
      </p:sp>
      <p:sp>
        <p:nvSpPr>
          <p:cNvPr id="86" name="Google Shape;86;p18"/>
          <p:cNvSpPr txBox="1"/>
          <p:nvPr/>
        </p:nvSpPr>
        <p:spPr>
          <a:xfrm>
            <a:off x="441250" y="1222800"/>
            <a:ext cx="75387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PyTorch library from Jeremy Howard (former Kaggle president and #1 competitor)</a:t>
            </a:r>
            <a:endParaRPr/>
          </a:p>
          <a:p>
            <a:pPr indent="-317500" lvl="0" marL="457200" rtl="0" algn="l">
              <a:spcBef>
                <a:spcPts val="0"/>
              </a:spcBef>
              <a:spcAft>
                <a:spcPts val="0"/>
              </a:spcAft>
              <a:buSzPts val="1400"/>
              <a:buChar char="●"/>
            </a:pPr>
            <a:r>
              <a:rPr lang="en"/>
              <a:t>Very active community effort (</a:t>
            </a:r>
            <a:r>
              <a:rPr lang="en" u="sng">
                <a:solidFill>
                  <a:schemeClr val="hlink"/>
                </a:solidFill>
                <a:hlinkClick r:id="rId3"/>
              </a:rPr>
              <a:t>use its forums!</a:t>
            </a:r>
            <a:r>
              <a:rPr lang="en"/>
              <a:t>)</a:t>
            </a:r>
            <a:endParaRPr/>
          </a:p>
          <a:p>
            <a:pPr indent="-317500" lvl="0" marL="457200" rtl="0" algn="l">
              <a:spcBef>
                <a:spcPts val="0"/>
              </a:spcBef>
              <a:spcAft>
                <a:spcPts val="0"/>
              </a:spcAft>
              <a:buSzPts val="1400"/>
              <a:buChar char="●"/>
            </a:pPr>
            <a:r>
              <a:rPr lang="en"/>
              <a:t>It’s the ‘Keras for PyTorch’</a:t>
            </a:r>
            <a:endParaRPr/>
          </a:p>
          <a:p>
            <a:pPr indent="-317500" lvl="1" marL="914400" rtl="0" algn="l">
              <a:spcBef>
                <a:spcPts val="0"/>
              </a:spcBef>
              <a:spcAft>
                <a:spcPts val="0"/>
              </a:spcAft>
              <a:buSzPts val="1400"/>
              <a:buChar char="○"/>
            </a:pPr>
            <a:r>
              <a:rPr lang="en"/>
              <a:t>Close to PyTorch lightning (</a:t>
            </a:r>
            <a:r>
              <a:rPr lang="en" u="sng">
                <a:solidFill>
                  <a:schemeClr val="hlink"/>
                </a:solidFill>
                <a:hlinkClick r:id="rId4"/>
              </a:rPr>
              <a:t>but non-scammy</a:t>
            </a:r>
            <a:r>
              <a:rPr lang="en"/>
              <a:t>)</a:t>
            </a:r>
            <a:endParaRPr/>
          </a:p>
          <a:p>
            <a:pPr indent="-317500" lvl="1" marL="914400" rtl="0" algn="l">
              <a:spcBef>
                <a:spcPts val="0"/>
              </a:spcBef>
              <a:spcAft>
                <a:spcPts val="0"/>
              </a:spcAft>
              <a:buSzPts val="1400"/>
              <a:buChar char="○"/>
            </a:pPr>
            <a:r>
              <a:rPr lang="en"/>
              <a:t>Originally written in Tensorflow, rewritten in PyTorch in 2017</a:t>
            </a:r>
            <a:endParaRPr/>
          </a:p>
          <a:p>
            <a:pPr indent="-317500" lvl="0" marL="457200" rtl="0" algn="l">
              <a:spcBef>
                <a:spcPts val="0"/>
              </a:spcBef>
              <a:spcAft>
                <a:spcPts val="0"/>
              </a:spcAft>
              <a:buSzPts val="1400"/>
              <a:buChar char="●"/>
            </a:pPr>
            <a:r>
              <a:rPr lang="en"/>
              <a:t>Completely open license</a:t>
            </a:r>
            <a:endParaRPr/>
          </a:p>
          <a:p>
            <a:pPr indent="-317500" lvl="1" marL="914400" rtl="0" algn="l">
              <a:spcBef>
                <a:spcPts val="0"/>
              </a:spcBef>
              <a:spcAft>
                <a:spcPts val="0"/>
              </a:spcAft>
              <a:buSzPts val="1400"/>
              <a:buChar char="○"/>
            </a:pPr>
            <a:r>
              <a:rPr lang="en"/>
              <a:t>Can be used for commercial projects without restriction</a:t>
            </a:r>
            <a:endParaRPr/>
          </a:p>
          <a:p>
            <a:pPr indent="-317500" lvl="0" marL="457200" rtl="0" algn="l">
              <a:spcBef>
                <a:spcPts val="0"/>
              </a:spcBef>
              <a:spcAft>
                <a:spcPts val="0"/>
              </a:spcAft>
              <a:buSzPts val="1400"/>
              <a:buChar char="●"/>
            </a:pPr>
            <a:r>
              <a:rPr lang="en"/>
              <a:t>Implements state-of-the-art techniques</a:t>
            </a:r>
            <a:endParaRPr/>
          </a:p>
          <a:p>
            <a:pPr indent="-317500" lvl="1" marL="914400" rtl="0" algn="l">
              <a:spcBef>
                <a:spcPts val="0"/>
              </a:spcBef>
              <a:spcAft>
                <a:spcPts val="0"/>
              </a:spcAft>
              <a:buSzPts val="1400"/>
              <a:buChar char="○"/>
            </a:pPr>
            <a:r>
              <a:rPr lang="en"/>
              <a:t>One-cycle policy</a:t>
            </a:r>
            <a:endParaRPr/>
          </a:p>
          <a:p>
            <a:pPr indent="-317500" lvl="1" marL="914400" rtl="0" algn="l">
              <a:spcBef>
                <a:spcPts val="0"/>
              </a:spcBef>
              <a:spcAft>
                <a:spcPts val="0"/>
              </a:spcAft>
              <a:buSzPts val="1400"/>
              <a:buChar char="○"/>
            </a:pPr>
            <a:r>
              <a:rPr lang="en"/>
              <a:t>Extensive image augmentations: presizing, mixups, resizing, pixel shuffle, and others </a:t>
            </a:r>
            <a:endParaRPr/>
          </a:p>
          <a:p>
            <a:pPr indent="-317500" lvl="1" marL="914400" rtl="0" algn="l">
              <a:spcBef>
                <a:spcPts val="0"/>
              </a:spcBef>
              <a:spcAft>
                <a:spcPts val="0"/>
              </a:spcAft>
              <a:buSzPts val="1400"/>
              <a:buChar char="○"/>
            </a:pPr>
            <a:r>
              <a:rPr lang="en"/>
              <a:t>GradCam</a:t>
            </a:r>
            <a:endParaRPr/>
          </a:p>
          <a:p>
            <a:pPr indent="-317500" lvl="1" marL="914400" rtl="0" algn="l">
              <a:spcBef>
                <a:spcPts val="0"/>
              </a:spcBef>
              <a:spcAft>
                <a:spcPts val="0"/>
              </a:spcAft>
              <a:buSzPts val="1400"/>
              <a:buChar char="○"/>
            </a:pPr>
            <a:r>
              <a:rPr lang="en"/>
              <a:t>Unet </a:t>
            </a:r>
            <a:endParaRPr/>
          </a:p>
          <a:p>
            <a:pPr indent="-317500" lvl="0" marL="457200" rtl="0" algn="l">
              <a:spcBef>
                <a:spcPts val="0"/>
              </a:spcBef>
              <a:spcAft>
                <a:spcPts val="0"/>
              </a:spcAft>
              <a:buSzPts val="1400"/>
              <a:buChar char="●"/>
            </a:pPr>
            <a:r>
              <a:rPr lang="en"/>
              <a:t>V2 documented in the </a:t>
            </a:r>
            <a:r>
              <a:rPr lang="en" u="sng">
                <a:solidFill>
                  <a:schemeClr val="hlink"/>
                </a:solidFill>
                <a:hlinkClick r:id="rId5"/>
              </a:rPr>
              <a:t>Deep Learning for Coders O’reilly book</a:t>
            </a:r>
            <a:r>
              <a:rPr lang="en"/>
              <a:t> and the </a:t>
            </a:r>
            <a:r>
              <a:rPr lang="en" u="sng">
                <a:solidFill>
                  <a:schemeClr val="hlink"/>
                </a:solidFill>
                <a:hlinkClick r:id="rId6"/>
              </a:rPr>
              <a:t>last version of their MOOC</a:t>
            </a:r>
            <a:r>
              <a:rPr lang="en"/>
              <a:t>, however </a:t>
            </a:r>
            <a:r>
              <a:rPr b="1" lang="en"/>
              <a:t>it will break, be prepared to Google every single error</a:t>
            </a:r>
            <a:r>
              <a:rPr lang="en"/>
              <a:t>  </a:t>
            </a:r>
            <a:endParaRPr/>
          </a:p>
          <a:p>
            <a:pPr indent="-317500" lvl="0" marL="457200" rtl="0" algn="l">
              <a:spcBef>
                <a:spcPts val="0"/>
              </a:spcBef>
              <a:spcAft>
                <a:spcPts val="0"/>
              </a:spcAft>
              <a:buSzPts val="1400"/>
              <a:buChar char="●"/>
            </a:pPr>
            <a:r>
              <a:rPr lang="en"/>
              <a:t>Please read </a:t>
            </a:r>
            <a:r>
              <a:rPr lang="en" u="sng">
                <a:solidFill>
                  <a:schemeClr val="hlink"/>
                </a:solidFill>
                <a:hlinkClick r:id="rId7"/>
              </a:rPr>
              <a:t>this blog post </a:t>
            </a:r>
            <a:r>
              <a:rPr lang="en"/>
              <a:t>about the ‘top-down’ teaching approach of FastAI</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Understanding mean Average Precision (mAP)</a:t>
            </a:r>
            <a:endParaRPr/>
          </a:p>
        </p:txBody>
      </p:sp>
      <p:pic>
        <p:nvPicPr>
          <p:cNvPr id="474" name="Google Shape;474;p72"/>
          <p:cNvPicPr preferRelativeResize="0"/>
          <p:nvPr/>
        </p:nvPicPr>
        <p:blipFill>
          <a:blip r:embed="rId3">
            <a:alphaModFix/>
          </a:blip>
          <a:stretch>
            <a:fillRect/>
          </a:stretch>
        </p:blipFill>
        <p:spPr>
          <a:xfrm>
            <a:off x="1056300" y="1181775"/>
            <a:ext cx="6335549" cy="3140600"/>
          </a:xfrm>
          <a:prstGeom prst="rect">
            <a:avLst/>
          </a:prstGeom>
          <a:noFill/>
          <a:ln>
            <a:noFill/>
          </a:ln>
        </p:spPr>
      </p:pic>
      <p:sp>
        <p:nvSpPr>
          <p:cNvPr id="475" name="Google Shape;475;p72"/>
          <p:cNvSpPr txBox="1"/>
          <p:nvPr/>
        </p:nvSpPr>
        <p:spPr>
          <a:xfrm>
            <a:off x="6698875" y="4943300"/>
            <a:ext cx="73425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Understanding mean Average Precision (mAP)</a:t>
            </a:r>
            <a:endParaRPr/>
          </a:p>
        </p:txBody>
      </p:sp>
      <p:sp>
        <p:nvSpPr>
          <p:cNvPr id="481" name="Google Shape;481;p73"/>
          <p:cNvSpPr txBox="1"/>
          <p:nvPr/>
        </p:nvSpPr>
        <p:spPr>
          <a:xfrm>
            <a:off x="2067200" y="4723050"/>
            <a:ext cx="66501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solidFill>
                  <a:schemeClr val="hlink"/>
                </a:solidFill>
                <a:hlinkClick r:id="rId3"/>
              </a:rPr>
              <a:t>https://pjreddie.com/darknet/yolo/</a:t>
            </a:r>
            <a:endParaRPr/>
          </a:p>
          <a:p>
            <a:pPr indent="0" lvl="0" marL="0" rtl="0" algn="l">
              <a:spcBef>
                <a:spcPts val="0"/>
              </a:spcBef>
              <a:spcAft>
                <a:spcPts val="0"/>
              </a:spcAft>
              <a:buNone/>
            </a:pPr>
            <a:r>
              <a:t/>
            </a:r>
            <a:endParaRPr/>
          </a:p>
        </p:txBody>
      </p:sp>
      <p:pic>
        <p:nvPicPr>
          <p:cNvPr id="482" name="Google Shape;482;p73"/>
          <p:cNvPicPr preferRelativeResize="0"/>
          <p:nvPr/>
        </p:nvPicPr>
        <p:blipFill>
          <a:blip r:embed="rId4">
            <a:alphaModFix/>
          </a:blip>
          <a:stretch>
            <a:fillRect/>
          </a:stretch>
        </p:blipFill>
        <p:spPr>
          <a:xfrm>
            <a:off x="2116250" y="1170250"/>
            <a:ext cx="3951875" cy="34773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 average precision </a:t>
            </a:r>
            <a:endParaRPr/>
          </a:p>
        </p:txBody>
      </p:sp>
      <p:sp>
        <p:nvSpPr>
          <p:cNvPr id="488" name="Google Shape;488;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Exercise</a:t>
            </a:r>
            <a:endParaRPr/>
          </a:p>
          <a:p>
            <a:pPr indent="-342900" lvl="0" marL="457200" rtl="0" algn="l">
              <a:spcBef>
                <a:spcPts val="0"/>
              </a:spcBef>
              <a:spcAft>
                <a:spcPts val="0"/>
              </a:spcAft>
              <a:buSzPts val="1800"/>
              <a:buChar char="●"/>
            </a:pPr>
            <a:r>
              <a:rPr lang="en" u="sng">
                <a:solidFill>
                  <a:schemeClr val="hlink"/>
                </a:solidFill>
                <a:hlinkClick r:id="rId4"/>
              </a:rPr>
              <a:t>Solution</a:t>
            </a:r>
            <a:r>
              <a:rPr lang="en"/>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Sliding windows</a:t>
            </a:r>
            <a:endParaRPr/>
          </a:p>
        </p:txBody>
      </p:sp>
      <p:pic>
        <p:nvPicPr>
          <p:cNvPr id="494" name="Google Shape;494;p75"/>
          <p:cNvPicPr preferRelativeResize="0"/>
          <p:nvPr/>
        </p:nvPicPr>
        <p:blipFill>
          <a:blip r:embed="rId3">
            <a:alphaModFix/>
          </a:blip>
          <a:stretch>
            <a:fillRect/>
          </a:stretch>
        </p:blipFill>
        <p:spPr>
          <a:xfrm>
            <a:off x="3301175" y="1152463"/>
            <a:ext cx="2438400" cy="3590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Image pyramids</a:t>
            </a:r>
            <a:endParaRPr/>
          </a:p>
        </p:txBody>
      </p:sp>
      <p:pic>
        <p:nvPicPr>
          <p:cNvPr id="500" name="Google Shape;500;p76"/>
          <p:cNvPicPr preferRelativeResize="0"/>
          <p:nvPr/>
        </p:nvPicPr>
        <p:blipFill rotWithShape="1">
          <a:blip r:embed="rId3">
            <a:alphaModFix/>
          </a:blip>
          <a:srcRect b="0" l="0" r="0" t="0"/>
          <a:stretch/>
        </p:blipFill>
        <p:spPr>
          <a:xfrm>
            <a:off x="2661512" y="1017725"/>
            <a:ext cx="3820974" cy="38209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Sliding windows on an image pyramid</a:t>
            </a:r>
            <a:endParaRPr/>
          </a:p>
        </p:txBody>
      </p:sp>
      <p:pic>
        <p:nvPicPr>
          <p:cNvPr id="506" name="Google Shape;506;p77"/>
          <p:cNvPicPr preferRelativeResize="0"/>
          <p:nvPr/>
        </p:nvPicPr>
        <p:blipFill>
          <a:blip r:embed="rId3">
            <a:alphaModFix/>
          </a:blip>
          <a:stretch>
            <a:fillRect/>
          </a:stretch>
        </p:blipFill>
        <p:spPr>
          <a:xfrm>
            <a:off x="3068200" y="1066900"/>
            <a:ext cx="2789032" cy="3820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Image Pyramids </a:t>
            </a:r>
            <a:endParaRPr/>
          </a:p>
        </p:txBody>
      </p:sp>
      <p:pic>
        <p:nvPicPr>
          <p:cNvPr id="512" name="Google Shape;512;p78"/>
          <p:cNvPicPr preferRelativeResize="0"/>
          <p:nvPr/>
        </p:nvPicPr>
        <p:blipFill rotWithShape="1">
          <a:blip r:embed="rId3">
            <a:alphaModFix/>
          </a:blip>
          <a:srcRect b="0" l="0" r="0" t="0"/>
          <a:stretch/>
        </p:blipFill>
        <p:spPr>
          <a:xfrm>
            <a:off x="2205750" y="1346200"/>
            <a:ext cx="4476750" cy="30289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Image Pyramids </a:t>
            </a:r>
            <a:endParaRPr/>
          </a:p>
        </p:txBody>
      </p:sp>
      <p:pic>
        <p:nvPicPr>
          <p:cNvPr id="518" name="Google Shape;518;p79"/>
          <p:cNvPicPr preferRelativeResize="0"/>
          <p:nvPr/>
        </p:nvPicPr>
        <p:blipFill rotWithShape="1">
          <a:blip r:embed="rId3">
            <a:alphaModFix/>
          </a:blip>
          <a:srcRect b="0" l="0" r="0" t="0"/>
          <a:stretch/>
        </p:blipFill>
        <p:spPr>
          <a:xfrm>
            <a:off x="466725" y="1969388"/>
            <a:ext cx="8210550" cy="2028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Sliding windows</a:t>
            </a:r>
            <a:endParaRPr/>
          </a:p>
        </p:txBody>
      </p:sp>
      <p:pic>
        <p:nvPicPr>
          <p:cNvPr id="524" name="Google Shape;524;p80"/>
          <p:cNvPicPr preferRelativeResize="0"/>
          <p:nvPr/>
        </p:nvPicPr>
        <p:blipFill>
          <a:blip r:embed="rId3">
            <a:alphaModFix/>
          </a:blip>
          <a:stretch>
            <a:fillRect/>
          </a:stretch>
        </p:blipFill>
        <p:spPr>
          <a:xfrm>
            <a:off x="475700" y="1017725"/>
            <a:ext cx="7842242" cy="38209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Anchor boxes</a:t>
            </a:r>
            <a:endParaRPr/>
          </a:p>
        </p:txBody>
      </p:sp>
      <p:pic>
        <p:nvPicPr>
          <p:cNvPr id="530" name="Google Shape;530;p81"/>
          <p:cNvPicPr preferRelativeResize="0"/>
          <p:nvPr/>
        </p:nvPicPr>
        <p:blipFill>
          <a:blip r:embed="rId3">
            <a:alphaModFix/>
          </a:blip>
          <a:stretch>
            <a:fillRect/>
          </a:stretch>
        </p:blipFill>
        <p:spPr>
          <a:xfrm>
            <a:off x="311700" y="1017725"/>
            <a:ext cx="7534201"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the learning rate</a:t>
            </a:r>
            <a:endParaRPr/>
          </a:p>
        </p:txBody>
      </p:sp>
      <p:pic>
        <p:nvPicPr>
          <p:cNvPr id="92" name="Google Shape;92;p19"/>
          <p:cNvPicPr preferRelativeResize="0"/>
          <p:nvPr/>
        </p:nvPicPr>
        <p:blipFill>
          <a:blip r:embed="rId3">
            <a:alphaModFix/>
          </a:blip>
          <a:stretch>
            <a:fillRect/>
          </a:stretch>
        </p:blipFill>
        <p:spPr>
          <a:xfrm>
            <a:off x="437825" y="954650"/>
            <a:ext cx="6688796" cy="3820975"/>
          </a:xfrm>
          <a:prstGeom prst="rect">
            <a:avLst/>
          </a:prstGeom>
          <a:noFill/>
          <a:ln>
            <a:noFill/>
          </a:ln>
        </p:spPr>
      </p:pic>
      <p:sp>
        <p:nvSpPr>
          <p:cNvPr id="93" name="Google Shape;93;p19"/>
          <p:cNvSpPr txBox="1"/>
          <p:nvPr/>
        </p:nvSpPr>
        <p:spPr>
          <a:xfrm>
            <a:off x="1906025" y="4723050"/>
            <a:ext cx="4036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https://iconof.com/1cycle-learning-rate-policy/</a:t>
            </a:r>
            <a:endParaRPr/>
          </a:p>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Anchor boxes</a:t>
            </a:r>
            <a:endParaRPr/>
          </a:p>
        </p:txBody>
      </p:sp>
      <p:pic>
        <p:nvPicPr>
          <p:cNvPr id="536" name="Google Shape;536;p82"/>
          <p:cNvPicPr preferRelativeResize="0"/>
          <p:nvPr/>
        </p:nvPicPr>
        <p:blipFill>
          <a:blip r:embed="rId3">
            <a:alphaModFix/>
          </a:blip>
          <a:stretch>
            <a:fillRect/>
          </a:stretch>
        </p:blipFill>
        <p:spPr>
          <a:xfrm>
            <a:off x="403150" y="1017725"/>
            <a:ext cx="7685869" cy="3820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Anchor boxes</a:t>
            </a:r>
            <a:endParaRPr/>
          </a:p>
        </p:txBody>
      </p:sp>
      <p:pic>
        <p:nvPicPr>
          <p:cNvPr id="542" name="Google Shape;542;p83"/>
          <p:cNvPicPr preferRelativeResize="0"/>
          <p:nvPr/>
        </p:nvPicPr>
        <p:blipFill>
          <a:blip r:embed="rId3">
            <a:alphaModFix/>
          </a:blip>
          <a:stretch>
            <a:fillRect/>
          </a:stretch>
        </p:blipFill>
        <p:spPr>
          <a:xfrm>
            <a:off x="403150" y="1017725"/>
            <a:ext cx="7685869" cy="3820975"/>
          </a:xfrm>
          <a:prstGeom prst="rect">
            <a:avLst/>
          </a:prstGeom>
          <a:noFill/>
          <a:ln>
            <a:noFill/>
          </a:ln>
        </p:spPr>
      </p:pic>
      <p:pic>
        <p:nvPicPr>
          <p:cNvPr id="543" name="Google Shape;543;p83"/>
          <p:cNvPicPr preferRelativeResize="0"/>
          <p:nvPr/>
        </p:nvPicPr>
        <p:blipFill>
          <a:blip r:embed="rId4">
            <a:alphaModFix/>
          </a:blip>
          <a:stretch>
            <a:fillRect/>
          </a:stretch>
        </p:blipFill>
        <p:spPr>
          <a:xfrm>
            <a:off x="4305875" y="1017725"/>
            <a:ext cx="3783151" cy="38209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Non-max suppression</a:t>
            </a:r>
            <a:endParaRPr/>
          </a:p>
        </p:txBody>
      </p:sp>
      <p:pic>
        <p:nvPicPr>
          <p:cNvPr id="549" name="Google Shape;549;p84"/>
          <p:cNvPicPr preferRelativeResize="0"/>
          <p:nvPr/>
        </p:nvPicPr>
        <p:blipFill>
          <a:blip r:embed="rId3">
            <a:alphaModFix/>
          </a:blip>
          <a:stretch>
            <a:fillRect/>
          </a:stretch>
        </p:blipFill>
        <p:spPr>
          <a:xfrm>
            <a:off x="1946675" y="1376600"/>
            <a:ext cx="4410075" cy="35337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Non-max suppression</a:t>
            </a:r>
            <a:endParaRPr/>
          </a:p>
        </p:txBody>
      </p:sp>
      <p:pic>
        <p:nvPicPr>
          <p:cNvPr id="555" name="Google Shape;555;p85"/>
          <p:cNvPicPr preferRelativeResize="0"/>
          <p:nvPr/>
        </p:nvPicPr>
        <p:blipFill>
          <a:blip r:embed="rId3">
            <a:alphaModFix/>
          </a:blip>
          <a:stretch>
            <a:fillRect/>
          </a:stretch>
        </p:blipFill>
        <p:spPr>
          <a:xfrm>
            <a:off x="1946625" y="1376575"/>
            <a:ext cx="4467225" cy="35147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86"/>
          <p:cNvPicPr preferRelativeResize="0"/>
          <p:nvPr/>
        </p:nvPicPr>
        <p:blipFill>
          <a:blip r:embed="rId3">
            <a:alphaModFix/>
          </a:blip>
          <a:stretch>
            <a:fillRect/>
          </a:stretch>
        </p:blipFill>
        <p:spPr>
          <a:xfrm>
            <a:off x="139350" y="100275"/>
            <a:ext cx="8207450" cy="4544574"/>
          </a:xfrm>
          <a:prstGeom prst="rect">
            <a:avLst/>
          </a:prstGeom>
          <a:noFill/>
          <a:ln>
            <a:noFill/>
          </a:ln>
        </p:spPr>
      </p:pic>
      <p:sp>
        <p:nvSpPr>
          <p:cNvPr id="561" name="Google Shape;561;p86"/>
          <p:cNvSpPr txBox="1"/>
          <p:nvPr/>
        </p:nvSpPr>
        <p:spPr>
          <a:xfrm>
            <a:off x="2031350" y="4830975"/>
            <a:ext cx="7333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https://www.youtube.com/watch?v=RTlwl2bv0Tg</a:t>
            </a:r>
            <a:endParaRPr/>
          </a:p>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Object detection as b</a:t>
            </a:r>
            <a:r>
              <a:rPr lang="en"/>
              <a:t>ounding box regression (1st step)</a:t>
            </a:r>
            <a:endParaRPr/>
          </a:p>
        </p:txBody>
      </p:sp>
      <p:pic>
        <p:nvPicPr>
          <p:cNvPr id="567" name="Google Shape;567;p87"/>
          <p:cNvPicPr preferRelativeResize="0"/>
          <p:nvPr/>
        </p:nvPicPr>
        <p:blipFill rotWithShape="1">
          <a:blip r:embed="rId3">
            <a:alphaModFix/>
          </a:blip>
          <a:srcRect b="0" l="0" r="0" t="0"/>
          <a:stretch/>
        </p:blipFill>
        <p:spPr>
          <a:xfrm>
            <a:off x="1676650" y="1094800"/>
            <a:ext cx="5470999" cy="3517624"/>
          </a:xfrm>
          <a:prstGeom prst="rect">
            <a:avLst/>
          </a:prstGeom>
          <a:noFill/>
          <a:ln>
            <a:noFill/>
          </a:ln>
        </p:spPr>
      </p:pic>
      <p:sp>
        <p:nvSpPr>
          <p:cNvPr id="568" name="Google Shape;568;p87"/>
          <p:cNvSpPr txBox="1"/>
          <p:nvPr/>
        </p:nvSpPr>
        <p:spPr>
          <a:xfrm>
            <a:off x="658700" y="4688025"/>
            <a:ext cx="7953600" cy="350400"/>
          </a:xfrm>
          <a:prstGeom prst="rect">
            <a:avLst/>
          </a:prstGeom>
          <a:noFill/>
          <a:ln>
            <a:noFill/>
          </a:ln>
        </p:spPr>
        <p:txBody>
          <a:bodyPr anchorCtr="0" anchor="t" bIns="91425" lIns="91425" spcFirstLastPara="1" rIns="91425" wrap="square" tIns="91425">
            <a:noAutofit/>
          </a:bodyPr>
          <a:lstStyle/>
          <a:p>
            <a:pPr indent="457200" lvl="0" marL="914400" rtl="0" algn="l">
              <a:spcBef>
                <a:spcPts val="0"/>
              </a:spcBef>
              <a:spcAft>
                <a:spcPts val="0"/>
              </a:spcAft>
              <a:buNone/>
            </a:pPr>
            <a:r>
              <a:rPr lang="en"/>
              <a:t>‘Regression’ means predicting a continuous value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Object detection as classification (2nd step)</a:t>
            </a:r>
            <a:endParaRPr/>
          </a:p>
        </p:txBody>
      </p:sp>
      <p:sp>
        <p:nvSpPr>
          <p:cNvPr id="574" name="Google Shape;574;p88"/>
          <p:cNvSpPr txBox="1"/>
          <p:nvPr/>
        </p:nvSpPr>
        <p:spPr>
          <a:xfrm>
            <a:off x="245850" y="4092475"/>
            <a:ext cx="85206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After step 1, a classification algorithm (SVM, another neural network, etc.) will output a class label</a:t>
            </a:r>
            <a:endParaRPr/>
          </a:p>
        </p:txBody>
      </p:sp>
      <p:pic>
        <p:nvPicPr>
          <p:cNvPr id="575" name="Google Shape;575;p88"/>
          <p:cNvPicPr preferRelativeResize="0"/>
          <p:nvPr/>
        </p:nvPicPr>
        <p:blipFill>
          <a:blip r:embed="rId3">
            <a:alphaModFix/>
          </a:blip>
          <a:stretch>
            <a:fillRect/>
          </a:stretch>
        </p:blipFill>
        <p:spPr>
          <a:xfrm>
            <a:off x="839125" y="1492475"/>
            <a:ext cx="6667500" cy="2466975"/>
          </a:xfrm>
          <a:prstGeom prst="rect">
            <a:avLst/>
          </a:prstGeom>
          <a:noFill/>
          <a:ln>
            <a:noFill/>
          </a:ln>
        </p:spPr>
      </p:pic>
      <p:sp>
        <p:nvSpPr>
          <p:cNvPr id="576" name="Google Shape;576;p88"/>
          <p:cNvSpPr txBox="1"/>
          <p:nvPr/>
        </p:nvSpPr>
        <p:spPr>
          <a:xfrm>
            <a:off x="0" y="4032175"/>
            <a:ext cx="88224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8"/>
          <p:cNvSpPr txBox="1"/>
          <p:nvPr/>
        </p:nvSpPr>
        <p:spPr>
          <a:xfrm>
            <a:off x="7953625" y="4092475"/>
            <a:ext cx="7287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accent5"/>
                </a:solidFill>
                <a:hlinkClick r:id="rId4">
                  <a:extLst>
                    <a:ext uri="{A12FA001-AC4F-418D-AE19-62706E023703}">
                      <ahyp:hlinkClr val="tx"/>
                    </a:ext>
                  </a:extLst>
                </a:hlinkClick>
              </a:rPr>
              <a:t>REF</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detection as bounding box localization </a:t>
            </a:r>
            <a:endParaRPr/>
          </a:p>
        </p:txBody>
      </p:sp>
      <p:pic>
        <p:nvPicPr>
          <p:cNvPr id="583" name="Google Shape;583;p89"/>
          <p:cNvPicPr preferRelativeResize="0"/>
          <p:nvPr/>
        </p:nvPicPr>
        <p:blipFill>
          <a:blip r:embed="rId3">
            <a:alphaModFix/>
          </a:blip>
          <a:stretch>
            <a:fillRect/>
          </a:stretch>
        </p:blipFill>
        <p:spPr>
          <a:xfrm>
            <a:off x="705975" y="1100050"/>
            <a:ext cx="6365530" cy="38209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Object detection as bounding box localization</a:t>
            </a:r>
            <a:endParaRPr/>
          </a:p>
        </p:txBody>
      </p:sp>
      <p:pic>
        <p:nvPicPr>
          <p:cNvPr id="589" name="Google Shape;589;p90"/>
          <p:cNvPicPr preferRelativeResize="0"/>
          <p:nvPr/>
        </p:nvPicPr>
        <p:blipFill rotWithShape="1">
          <a:blip r:embed="rId3">
            <a:alphaModFix/>
          </a:blip>
          <a:srcRect b="0" l="0" r="0" t="0"/>
          <a:stretch/>
        </p:blipFill>
        <p:spPr>
          <a:xfrm>
            <a:off x="311700" y="1163100"/>
            <a:ext cx="6217400" cy="3408650"/>
          </a:xfrm>
          <a:prstGeom prst="rect">
            <a:avLst/>
          </a:prstGeom>
          <a:noFill/>
          <a:ln>
            <a:noFill/>
          </a:ln>
        </p:spPr>
      </p:pic>
      <p:sp>
        <p:nvSpPr>
          <p:cNvPr id="590" name="Google Shape;590;p90"/>
          <p:cNvSpPr txBox="1"/>
          <p:nvPr/>
        </p:nvSpPr>
        <p:spPr>
          <a:xfrm>
            <a:off x="420450" y="4723050"/>
            <a:ext cx="82689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91"/>
          <p:cNvPicPr preferRelativeResize="0"/>
          <p:nvPr/>
        </p:nvPicPr>
        <p:blipFill rotWithShape="1">
          <a:blip r:embed="rId3">
            <a:alphaModFix/>
          </a:blip>
          <a:srcRect b="0" l="-1368" r="0" t="17938"/>
          <a:stretch/>
        </p:blipFill>
        <p:spPr>
          <a:xfrm>
            <a:off x="1489275" y="1020425"/>
            <a:ext cx="6199026" cy="3970675"/>
          </a:xfrm>
          <a:prstGeom prst="rect">
            <a:avLst/>
          </a:prstGeom>
          <a:noFill/>
          <a:ln>
            <a:noFill/>
          </a:ln>
        </p:spPr>
      </p:pic>
      <p:sp>
        <p:nvSpPr>
          <p:cNvPr id="596" name="Google Shape;596;p9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Instance segmentation requires object detection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the learning rate</a:t>
            </a:r>
            <a:endParaRPr/>
          </a:p>
        </p:txBody>
      </p:sp>
      <p:pic>
        <p:nvPicPr>
          <p:cNvPr id="99" name="Google Shape;99;p20"/>
          <p:cNvPicPr preferRelativeResize="0"/>
          <p:nvPr/>
        </p:nvPicPr>
        <p:blipFill>
          <a:blip r:embed="rId3">
            <a:alphaModFix/>
          </a:blip>
          <a:stretch>
            <a:fillRect/>
          </a:stretch>
        </p:blipFill>
        <p:spPr>
          <a:xfrm>
            <a:off x="346750" y="966900"/>
            <a:ext cx="6688796" cy="3820975"/>
          </a:xfrm>
          <a:prstGeom prst="rect">
            <a:avLst/>
          </a:prstGeom>
          <a:noFill/>
          <a:ln>
            <a:noFill/>
          </a:ln>
        </p:spPr>
      </p:pic>
      <p:sp>
        <p:nvSpPr>
          <p:cNvPr id="100" name="Google Shape;100;p20"/>
          <p:cNvSpPr txBox="1"/>
          <p:nvPr/>
        </p:nvSpPr>
        <p:spPr>
          <a:xfrm>
            <a:off x="1906025" y="4723050"/>
            <a:ext cx="4036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https://iconof.com/1cycle-learning-rate-policy/</a:t>
            </a:r>
            <a:endParaRPr/>
          </a:p>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Segmentation as pixel-wise localization </a:t>
            </a:r>
            <a:endParaRPr/>
          </a:p>
        </p:txBody>
      </p:sp>
      <p:pic>
        <p:nvPicPr>
          <p:cNvPr id="602" name="Google Shape;602;p92"/>
          <p:cNvPicPr preferRelativeResize="0"/>
          <p:nvPr/>
        </p:nvPicPr>
        <p:blipFill rotWithShape="1">
          <a:blip r:embed="rId3">
            <a:alphaModFix/>
          </a:blip>
          <a:srcRect b="0" l="0" r="0" t="0"/>
          <a:stretch/>
        </p:blipFill>
        <p:spPr>
          <a:xfrm>
            <a:off x="311700" y="1127500"/>
            <a:ext cx="8520600" cy="298584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Segmentation as pixel-wise localization </a:t>
            </a:r>
            <a:endParaRPr/>
          </a:p>
        </p:txBody>
      </p:sp>
      <p:pic>
        <p:nvPicPr>
          <p:cNvPr id="608" name="Google Shape;608;p93"/>
          <p:cNvPicPr preferRelativeResize="0"/>
          <p:nvPr/>
        </p:nvPicPr>
        <p:blipFill>
          <a:blip r:embed="rId3">
            <a:alphaModFix/>
          </a:blip>
          <a:stretch>
            <a:fillRect/>
          </a:stretch>
        </p:blipFill>
        <p:spPr>
          <a:xfrm>
            <a:off x="1910300" y="1118050"/>
            <a:ext cx="3913821" cy="3820975"/>
          </a:xfrm>
          <a:prstGeom prst="rect">
            <a:avLst/>
          </a:prstGeom>
          <a:noFill/>
          <a:ln>
            <a:noFill/>
          </a:ln>
        </p:spPr>
      </p:pic>
      <p:sp>
        <p:nvSpPr>
          <p:cNvPr id="609" name="Google Shape;609;p93"/>
          <p:cNvSpPr txBox="1"/>
          <p:nvPr/>
        </p:nvSpPr>
        <p:spPr>
          <a:xfrm>
            <a:off x="6067475" y="4388925"/>
            <a:ext cx="17709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Link</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Segmentation as pixel-wise localization </a:t>
            </a:r>
            <a:endParaRPr/>
          </a:p>
        </p:txBody>
      </p:sp>
      <p:pic>
        <p:nvPicPr>
          <p:cNvPr id="615" name="Google Shape;615;p94"/>
          <p:cNvPicPr preferRelativeResize="0"/>
          <p:nvPr/>
        </p:nvPicPr>
        <p:blipFill>
          <a:blip r:embed="rId3">
            <a:alphaModFix/>
          </a:blip>
          <a:stretch>
            <a:fillRect/>
          </a:stretch>
        </p:blipFill>
        <p:spPr>
          <a:xfrm>
            <a:off x="152400" y="1170125"/>
            <a:ext cx="8839202" cy="252240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Segmentation as pixel-wise localization </a:t>
            </a:r>
            <a:endParaRPr/>
          </a:p>
        </p:txBody>
      </p:sp>
      <p:pic>
        <p:nvPicPr>
          <p:cNvPr id="621" name="Google Shape;621;p95"/>
          <p:cNvPicPr preferRelativeResize="0"/>
          <p:nvPr/>
        </p:nvPicPr>
        <p:blipFill>
          <a:blip r:embed="rId3">
            <a:alphaModFix/>
          </a:blip>
          <a:stretch>
            <a:fillRect/>
          </a:stretch>
        </p:blipFill>
        <p:spPr>
          <a:xfrm>
            <a:off x="152400" y="1170125"/>
            <a:ext cx="8097214" cy="382097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Panoptic segmentation</a:t>
            </a:r>
            <a:endParaRPr/>
          </a:p>
        </p:txBody>
      </p:sp>
      <p:sp>
        <p:nvSpPr>
          <p:cNvPr id="627" name="Google Shape;627;p96"/>
          <p:cNvSpPr txBox="1"/>
          <p:nvPr/>
        </p:nvSpPr>
        <p:spPr>
          <a:xfrm>
            <a:off x="1810200" y="4287900"/>
            <a:ext cx="73338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https://arxiv.org/pdf/1801.00868.pdf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Explore it in the detectron2 inference notebook</a:t>
            </a:r>
            <a:endParaRPr/>
          </a:p>
          <a:p>
            <a:pPr indent="0" lvl="0" marL="0" rtl="0" algn="l">
              <a:spcBef>
                <a:spcPts val="0"/>
              </a:spcBef>
              <a:spcAft>
                <a:spcPts val="0"/>
              </a:spcAft>
              <a:buNone/>
            </a:pPr>
            <a:r>
              <a:t/>
            </a:r>
            <a:endParaRPr/>
          </a:p>
        </p:txBody>
      </p:sp>
      <p:pic>
        <p:nvPicPr>
          <p:cNvPr id="628" name="Google Shape;628;p96"/>
          <p:cNvPicPr preferRelativeResize="0"/>
          <p:nvPr/>
        </p:nvPicPr>
        <p:blipFill>
          <a:blip r:embed="rId5">
            <a:alphaModFix/>
          </a:blip>
          <a:stretch>
            <a:fillRect/>
          </a:stretch>
        </p:blipFill>
        <p:spPr>
          <a:xfrm>
            <a:off x="2100475" y="1017725"/>
            <a:ext cx="4488063" cy="3221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main families of object detection methods</a:t>
            </a:r>
            <a:endParaRPr/>
          </a:p>
        </p:txBody>
      </p:sp>
      <p:sp>
        <p:nvSpPr>
          <p:cNvPr id="634" name="Google Shape;634;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Two stage methods (R-CNN family)</a:t>
            </a:r>
            <a:endParaRPr sz="2000"/>
          </a:p>
          <a:p>
            <a:pPr indent="-342900" lvl="0" marL="457200" rtl="0" algn="l">
              <a:spcBef>
                <a:spcPts val="1600"/>
              </a:spcBef>
              <a:spcAft>
                <a:spcPts val="0"/>
              </a:spcAft>
              <a:buSzPts val="1800"/>
              <a:buChar char="●"/>
            </a:pPr>
            <a:r>
              <a:rPr lang="en"/>
              <a:t>1st stage: use a region proposal method to select possible object areas</a:t>
            </a:r>
            <a:endParaRPr/>
          </a:p>
          <a:p>
            <a:pPr indent="-342900" lvl="0" marL="457200" rtl="0" algn="l">
              <a:spcBef>
                <a:spcPts val="0"/>
              </a:spcBef>
              <a:spcAft>
                <a:spcPts val="0"/>
              </a:spcAft>
              <a:buSzPts val="1800"/>
              <a:buChar char="●"/>
            </a:pPr>
            <a:r>
              <a:rPr lang="en"/>
              <a:t>2nd stage: classify proposed regions</a:t>
            </a:r>
            <a:endParaRPr/>
          </a:p>
          <a:p>
            <a:pPr indent="-342900" lvl="0" marL="457200" rtl="0" algn="l">
              <a:spcBef>
                <a:spcPts val="0"/>
              </a:spcBef>
              <a:spcAft>
                <a:spcPts val="0"/>
              </a:spcAft>
              <a:buSzPts val="1800"/>
              <a:buChar char="●"/>
            </a:pPr>
            <a:r>
              <a:rPr b="1" lang="en"/>
              <a:t>Two stage methods are accurate, but slow </a:t>
            </a:r>
            <a:endParaRPr b="1"/>
          </a:p>
          <a:p>
            <a:pPr indent="0" lvl="0" marL="0" rtl="0" algn="l">
              <a:spcBef>
                <a:spcPts val="1600"/>
              </a:spcBef>
              <a:spcAft>
                <a:spcPts val="0"/>
              </a:spcAft>
              <a:buNone/>
            </a:pPr>
            <a:r>
              <a:rPr lang="en" sz="2200"/>
              <a:t>Single stage methods (YOLO, Retinanet, and SSD):</a:t>
            </a:r>
            <a:endParaRPr sz="2200"/>
          </a:p>
          <a:p>
            <a:pPr indent="-342900" lvl="0" marL="457200" rtl="0" algn="l">
              <a:spcBef>
                <a:spcPts val="1600"/>
              </a:spcBef>
              <a:spcAft>
                <a:spcPts val="0"/>
              </a:spcAft>
              <a:buSzPts val="1800"/>
              <a:buChar char="●"/>
            </a:pPr>
            <a:r>
              <a:rPr lang="en"/>
              <a:t>No region proposal </a:t>
            </a:r>
            <a:endParaRPr/>
          </a:p>
          <a:p>
            <a:pPr indent="-342900" lvl="0" marL="457200" rtl="0" algn="l">
              <a:spcBef>
                <a:spcPts val="0"/>
              </a:spcBef>
              <a:spcAft>
                <a:spcPts val="0"/>
              </a:spcAft>
              <a:buSzPts val="1800"/>
              <a:buChar char="●"/>
            </a:pPr>
            <a:r>
              <a:rPr b="1" lang="en"/>
              <a:t>Single stage methods are fast, but less accurate</a:t>
            </a:r>
            <a:endParaRPr b="1"/>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Single Shot Detectors</a:t>
            </a:r>
            <a:endParaRPr/>
          </a:p>
        </p:txBody>
      </p:sp>
      <p:pic>
        <p:nvPicPr>
          <p:cNvPr id="640" name="Google Shape;640;p98"/>
          <p:cNvPicPr preferRelativeResize="0"/>
          <p:nvPr/>
        </p:nvPicPr>
        <p:blipFill rotWithShape="1">
          <a:blip r:embed="rId3">
            <a:alphaModFix/>
          </a:blip>
          <a:srcRect b="0" l="0" r="0" t="0"/>
          <a:stretch/>
        </p:blipFill>
        <p:spPr>
          <a:xfrm>
            <a:off x="152400" y="1592525"/>
            <a:ext cx="8839197" cy="2494130"/>
          </a:xfrm>
          <a:prstGeom prst="rect">
            <a:avLst/>
          </a:prstGeom>
          <a:noFill/>
          <a:ln>
            <a:noFill/>
          </a:ln>
        </p:spPr>
      </p:pic>
      <p:sp>
        <p:nvSpPr>
          <p:cNvPr id="641" name="Google Shape;641;p98"/>
          <p:cNvSpPr txBox="1"/>
          <p:nvPr/>
        </p:nvSpPr>
        <p:spPr>
          <a:xfrm>
            <a:off x="371400" y="4287900"/>
            <a:ext cx="84609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02124"/>
                </a:solidFill>
                <a:highlight>
                  <a:srgbClr val="FFFFFF"/>
                </a:highlight>
              </a:rPr>
              <a:t>Single shot detectors make predictions of feature maps at different scales (different sizes for the bounding box) and compute cross entropy on a fully convolutional network that takes all these activation scales as input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Retinanet’s solution to th</a:t>
            </a:r>
            <a:r>
              <a:rPr lang="en"/>
              <a:t>e class imbalance problem</a:t>
            </a:r>
            <a:endParaRPr/>
          </a:p>
        </p:txBody>
      </p:sp>
      <p:pic>
        <p:nvPicPr>
          <p:cNvPr id="647" name="Google Shape;647;p99"/>
          <p:cNvPicPr preferRelativeResize="0"/>
          <p:nvPr/>
        </p:nvPicPr>
        <p:blipFill rotWithShape="1">
          <a:blip r:embed="rId3">
            <a:alphaModFix/>
          </a:blip>
          <a:srcRect b="0" l="0" r="0" t="0"/>
          <a:stretch/>
        </p:blipFill>
        <p:spPr>
          <a:xfrm>
            <a:off x="1676400" y="1608813"/>
            <a:ext cx="5791200" cy="2619375"/>
          </a:xfrm>
          <a:prstGeom prst="rect">
            <a:avLst/>
          </a:prstGeom>
          <a:noFill/>
          <a:ln>
            <a:noFill/>
          </a:ln>
        </p:spPr>
      </p:pic>
      <p:sp>
        <p:nvSpPr>
          <p:cNvPr id="648" name="Google Shape;648;p99"/>
          <p:cNvSpPr txBox="1"/>
          <p:nvPr/>
        </p:nvSpPr>
        <p:spPr>
          <a:xfrm>
            <a:off x="2424975" y="4433400"/>
            <a:ext cx="79251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RetinaNet: how Focal Loss fixes Single-Shot Detection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‘You only look once’ (YOLO)</a:t>
            </a:r>
            <a:endParaRPr/>
          </a:p>
        </p:txBody>
      </p:sp>
      <p:sp>
        <p:nvSpPr>
          <p:cNvPr id="654" name="Google Shape;654;p100"/>
          <p:cNvSpPr txBox="1"/>
          <p:nvPr/>
        </p:nvSpPr>
        <p:spPr>
          <a:xfrm>
            <a:off x="442725" y="4635650"/>
            <a:ext cx="8701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100"/>
          <p:cNvPicPr preferRelativeResize="0"/>
          <p:nvPr/>
        </p:nvPicPr>
        <p:blipFill>
          <a:blip r:embed="rId3">
            <a:alphaModFix/>
          </a:blip>
          <a:stretch>
            <a:fillRect/>
          </a:stretch>
        </p:blipFill>
        <p:spPr>
          <a:xfrm>
            <a:off x="442725" y="1170125"/>
            <a:ext cx="7398125" cy="3313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entropy at different confidence levels</a:t>
            </a:r>
            <a:endParaRPr/>
          </a:p>
        </p:txBody>
      </p:sp>
      <p:pic>
        <p:nvPicPr>
          <p:cNvPr id="661" name="Google Shape;661;p101"/>
          <p:cNvPicPr preferRelativeResize="0"/>
          <p:nvPr/>
        </p:nvPicPr>
        <p:blipFill>
          <a:blip r:embed="rId3">
            <a:alphaModFix/>
          </a:blip>
          <a:stretch>
            <a:fillRect/>
          </a:stretch>
        </p:blipFill>
        <p:spPr>
          <a:xfrm>
            <a:off x="2119325" y="1124650"/>
            <a:ext cx="3990100" cy="3432275"/>
          </a:xfrm>
          <a:prstGeom prst="rect">
            <a:avLst/>
          </a:prstGeom>
          <a:noFill/>
          <a:ln>
            <a:noFill/>
          </a:ln>
        </p:spPr>
      </p:pic>
      <p:sp>
        <p:nvSpPr>
          <p:cNvPr id="662" name="Google Shape;662;p101"/>
          <p:cNvSpPr txBox="1"/>
          <p:nvPr/>
        </p:nvSpPr>
        <p:spPr>
          <a:xfrm>
            <a:off x="2052575" y="4672625"/>
            <a:ext cx="423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Andrew Ng’s explanation of cross entropy loss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the learning rate</a:t>
            </a:r>
            <a:endParaRPr/>
          </a:p>
        </p:txBody>
      </p:sp>
      <p:sp>
        <p:nvSpPr>
          <p:cNvPr id="106" name="Google Shape;106;p21"/>
          <p:cNvSpPr txBox="1"/>
          <p:nvPr/>
        </p:nvSpPr>
        <p:spPr>
          <a:xfrm>
            <a:off x="1906025" y="4723050"/>
            <a:ext cx="4036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https://iconof.com/1cycle-learning-rate-policy/</a:t>
            </a:r>
            <a:endParaRPr/>
          </a:p>
          <a:p>
            <a:pPr indent="0" lvl="0" marL="0" rtl="0" algn="l">
              <a:spcBef>
                <a:spcPts val="0"/>
              </a:spcBef>
              <a:spcAft>
                <a:spcPts val="0"/>
              </a:spcAft>
              <a:buNone/>
            </a:pPr>
            <a:r>
              <a:t/>
            </a:r>
            <a:endParaRPr/>
          </a:p>
        </p:txBody>
      </p:sp>
      <p:pic>
        <p:nvPicPr>
          <p:cNvPr id="107" name="Google Shape;107;p21"/>
          <p:cNvPicPr preferRelativeResize="0"/>
          <p:nvPr/>
        </p:nvPicPr>
        <p:blipFill>
          <a:blip r:embed="rId4">
            <a:alphaModFix/>
          </a:blip>
          <a:stretch>
            <a:fillRect/>
          </a:stretch>
        </p:blipFill>
        <p:spPr>
          <a:xfrm>
            <a:off x="229475" y="1219175"/>
            <a:ext cx="5952778" cy="340052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Regular cross entropy gives too much importance to easy cases</a:t>
            </a:r>
            <a:endParaRPr/>
          </a:p>
        </p:txBody>
      </p:sp>
      <p:pic>
        <p:nvPicPr>
          <p:cNvPr id="668" name="Google Shape;668;p102"/>
          <p:cNvPicPr preferRelativeResize="0"/>
          <p:nvPr/>
        </p:nvPicPr>
        <p:blipFill rotWithShape="1">
          <a:blip r:embed="rId3">
            <a:alphaModFix/>
          </a:blip>
          <a:srcRect b="0" l="0" r="5873" t="14610"/>
          <a:stretch/>
        </p:blipFill>
        <p:spPr>
          <a:xfrm>
            <a:off x="1736850" y="1454375"/>
            <a:ext cx="4878774" cy="3262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Retinanet’s solution to the class imbalance problem</a:t>
            </a:r>
            <a:endParaRPr/>
          </a:p>
        </p:txBody>
      </p:sp>
      <p:pic>
        <p:nvPicPr>
          <p:cNvPr id="674" name="Google Shape;674;p103"/>
          <p:cNvPicPr preferRelativeResize="0"/>
          <p:nvPr/>
        </p:nvPicPr>
        <p:blipFill>
          <a:blip r:embed="rId3">
            <a:alphaModFix/>
          </a:blip>
          <a:stretch>
            <a:fillRect/>
          </a:stretch>
        </p:blipFill>
        <p:spPr>
          <a:xfrm>
            <a:off x="2103125" y="1078675"/>
            <a:ext cx="3787086" cy="38209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Focal loss as modified cross-entropy loss </a:t>
            </a:r>
            <a:endParaRPr/>
          </a:p>
        </p:txBody>
      </p:sp>
      <p:pic>
        <p:nvPicPr>
          <p:cNvPr id="680" name="Google Shape;680;p104"/>
          <p:cNvPicPr preferRelativeResize="0"/>
          <p:nvPr/>
        </p:nvPicPr>
        <p:blipFill rotWithShape="1">
          <a:blip r:embed="rId3">
            <a:alphaModFix/>
          </a:blip>
          <a:srcRect b="0" l="0" r="0" t="0"/>
          <a:stretch/>
        </p:blipFill>
        <p:spPr>
          <a:xfrm>
            <a:off x="715503" y="3990400"/>
            <a:ext cx="6166900" cy="701150"/>
          </a:xfrm>
          <a:prstGeom prst="rect">
            <a:avLst/>
          </a:prstGeom>
          <a:noFill/>
          <a:ln>
            <a:noFill/>
          </a:ln>
        </p:spPr>
      </p:pic>
      <p:pic>
        <p:nvPicPr>
          <p:cNvPr id="681" name="Google Shape;681;p104"/>
          <p:cNvPicPr preferRelativeResize="0"/>
          <p:nvPr/>
        </p:nvPicPr>
        <p:blipFill rotWithShape="1">
          <a:blip r:embed="rId4">
            <a:alphaModFix/>
          </a:blip>
          <a:srcRect b="0" l="0" r="0" t="0"/>
          <a:stretch/>
        </p:blipFill>
        <p:spPr>
          <a:xfrm>
            <a:off x="311701" y="2770425"/>
            <a:ext cx="5858451" cy="1063850"/>
          </a:xfrm>
          <a:prstGeom prst="rect">
            <a:avLst/>
          </a:prstGeom>
          <a:noFill/>
          <a:ln>
            <a:noFill/>
          </a:ln>
        </p:spPr>
      </p:pic>
      <p:pic>
        <p:nvPicPr>
          <p:cNvPr id="682" name="Google Shape;682;p104"/>
          <p:cNvPicPr preferRelativeResize="0"/>
          <p:nvPr/>
        </p:nvPicPr>
        <p:blipFill rotWithShape="1">
          <a:blip r:embed="rId5">
            <a:alphaModFix/>
          </a:blip>
          <a:srcRect b="0" l="0" r="0" t="0"/>
          <a:stretch/>
        </p:blipFill>
        <p:spPr>
          <a:xfrm>
            <a:off x="218350" y="1322525"/>
            <a:ext cx="6881784" cy="1447900"/>
          </a:xfrm>
          <a:prstGeom prst="rect">
            <a:avLst/>
          </a:prstGeom>
          <a:noFill/>
          <a:ln>
            <a:noFill/>
          </a:ln>
        </p:spPr>
      </p:pic>
      <p:sp>
        <p:nvSpPr>
          <p:cNvPr id="683" name="Google Shape;683;p104"/>
          <p:cNvSpPr txBox="1"/>
          <p:nvPr/>
        </p:nvSpPr>
        <p:spPr>
          <a:xfrm>
            <a:off x="625025" y="4583575"/>
            <a:ext cx="8207400" cy="855600"/>
          </a:xfrm>
          <a:prstGeom prst="rect">
            <a:avLst/>
          </a:prstGeom>
          <a:noFill/>
          <a:ln>
            <a:noFill/>
          </a:ln>
        </p:spPr>
        <p:txBody>
          <a:bodyPr anchorCtr="0" anchor="t" bIns="91425" lIns="91425" spcFirstLastPara="1" rIns="91425" wrap="square" tIns="91425">
            <a:noAutofit/>
          </a:bodyPr>
          <a:lstStyle/>
          <a:p>
            <a:pPr indent="457200" lvl="0" marL="914400" rtl="0" algn="l">
              <a:spcBef>
                <a:spcPts val="0"/>
              </a:spcBef>
              <a:spcAft>
                <a:spcPts val="0"/>
              </a:spcAft>
              <a:buNone/>
            </a:pPr>
            <a:r>
              <a:rPr lang="en" u="sng">
                <a:solidFill>
                  <a:schemeClr val="hlink"/>
                </a:solidFill>
                <a:hlinkClick r:id="rId6"/>
              </a:rPr>
              <a:t>Colab notebook to play with these equations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Tweaking gamma 𝛾 </a:t>
            </a:r>
            <a:endParaRPr/>
          </a:p>
        </p:txBody>
      </p:sp>
      <p:pic>
        <p:nvPicPr>
          <p:cNvPr id="689" name="Google Shape;689;p105"/>
          <p:cNvPicPr preferRelativeResize="0"/>
          <p:nvPr/>
        </p:nvPicPr>
        <p:blipFill>
          <a:blip r:embed="rId3">
            <a:alphaModFix/>
          </a:blip>
          <a:stretch>
            <a:fillRect/>
          </a:stretch>
        </p:blipFill>
        <p:spPr>
          <a:xfrm>
            <a:off x="2401750" y="1017725"/>
            <a:ext cx="3567126" cy="3380699"/>
          </a:xfrm>
          <a:prstGeom prst="rect">
            <a:avLst/>
          </a:prstGeom>
          <a:noFill/>
          <a:ln>
            <a:noFill/>
          </a:ln>
        </p:spPr>
      </p:pic>
      <p:sp>
        <p:nvSpPr>
          <p:cNvPr id="690" name="Google Shape;690;p105"/>
          <p:cNvSpPr txBox="1"/>
          <p:nvPr/>
        </p:nvSpPr>
        <p:spPr>
          <a:xfrm>
            <a:off x="1219475" y="4431125"/>
            <a:ext cx="5759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𝛾  = 0  regular cross entropy (no focus on infrequent samples)</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𝛾 = 2 show</a:t>
            </a:r>
            <a:endParaRPr sz="1100">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free lunch: experiments must be done</a:t>
            </a:r>
            <a:endParaRPr/>
          </a:p>
        </p:txBody>
      </p:sp>
      <p:pic>
        <p:nvPicPr>
          <p:cNvPr id="696" name="Google Shape;696;p106"/>
          <p:cNvPicPr preferRelativeResize="0"/>
          <p:nvPr/>
        </p:nvPicPr>
        <p:blipFill>
          <a:blip r:embed="rId3">
            <a:alphaModFix/>
          </a:blip>
          <a:stretch>
            <a:fillRect/>
          </a:stretch>
        </p:blipFill>
        <p:spPr>
          <a:xfrm>
            <a:off x="261050" y="1145975"/>
            <a:ext cx="4057650" cy="3819525"/>
          </a:xfrm>
          <a:prstGeom prst="rect">
            <a:avLst/>
          </a:prstGeom>
          <a:noFill/>
          <a:ln>
            <a:noFill/>
          </a:ln>
        </p:spPr>
      </p:pic>
      <p:sp>
        <p:nvSpPr>
          <p:cNvPr id="697" name="Google Shape;697;p106"/>
          <p:cNvSpPr txBox="1"/>
          <p:nvPr/>
        </p:nvSpPr>
        <p:spPr>
          <a:xfrm>
            <a:off x="4479425" y="2125025"/>
            <a:ext cx="28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Extract from the YOLOv3 paper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‘You only look once’ (YOLO)</a:t>
            </a:r>
            <a:endParaRPr/>
          </a:p>
        </p:txBody>
      </p:sp>
      <p:pic>
        <p:nvPicPr>
          <p:cNvPr id="703" name="Google Shape;703;p107"/>
          <p:cNvPicPr preferRelativeResize="0"/>
          <p:nvPr/>
        </p:nvPicPr>
        <p:blipFill rotWithShape="1">
          <a:blip r:embed="rId3">
            <a:alphaModFix/>
          </a:blip>
          <a:srcRect b="0" l="0" r="0" t="0"/>
          <a:stretch/>
        </p:blipFill>
        <p:spPr>
          <a:xfrm>
            <a:off x="639950" y="1146675"/>
            <a:ext cx="6066127" cy="3295524"/>
          </a:xfrm>
          <a:prstGeom prst="rect">
            <a:avLst/>
          </a:prstGeom>
          <a:noFill/>
          <a:ln>
            <a:noFill/>
          </a:ln>
        </p:spPr>
      </p:pic>
      <p:sp>
        <p:nvSpPr>
          <p:cNvPr id="704" name="Google Shape;704;p107"/>
          <p:cNvSpPr txBox="1"/>
          <p:nvPr/>
        </p:nvSpPr>
        <p:spPr>
          <a:xfrm>
            <a:off x="442725" y="4635650"/>
            <a:ext cx="87012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07"/>
          <p:cNvSpPr txBox="1"/>
          <p:nvPr/>
        </p:nvSpPr>
        <p:spPr>
          <a:xfrm>
            <a:off x="5545950" y="1649800"/>
            <a:ext cx="5803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YOLOv1 from scratch in PyTorch</a:t>
            </a:r>
            <a:r>
              <a:rPr lang="en"/>
              <a:t> (2 hours)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YOLOv3 from scratch in PyTorch</a:t>
            </a:r>
            <a:r>
              <a:rPr lang="en"/>
              <a:t> (2 hours)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Two stage detectors: R-CNN variants </a:t>
            </a:r>
            <a:endParaRPr/>
          </a:p>
        </p:txBody>
      </p:sp>
      <p:sp>
        <p:nvSpPr>
          <p:cNvPr id="711" name="Google Shape;711;p10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23850" lvl="0" marL="685800" rtl="0" algn="l">
              <a:lnSpc>
                <a:spcPct val="115000"/>
              </a:lnSpc>
              <a:spcBef>
                <a:spcPts val="3600"/>
              </a:spcBef>
              <a:spcAft>
                <a:spcPts val="0"/>
              </a:spcAft>
              <a:buClr>
                <a:srgbClr val="051E50"/>
              </a:buClr>
              <a:buSzPts val="1500"/>
              <a:buChar char="●"/>
            </a:pPr>
            <a:r>
              <a:rPr b="1" lang="en" sz="1500">
                <a:solidFill>
                  <a:srgbClr val="FF0000"/>
                </a:solidFill>
              </a:rPr>
              <a:t>R-CNN</a:t>
            </a:r>
            <a:r>
              <a:rPr lang="en" sz="1500">
                <a:solidFill>
                  <a:srgbClr val="051E50"/>
                </a:solidFill>
              </a:rPr>
              <a:t>: Selective Search is run on the image, output segments from Selective Search are used for feature extraction and classification using a pre-trained CNN (two networks, separate training)</a:t>
            </a:r>
            <a:endParaRPr sz="1500">
              <a:solidFill>
                <a:srgbClr val="051E50"/>
              </a:solidFill>
            </a:endParaRPr>
          </a:p>
          <a:p>
            <a:pPr indent="-323850" lvl="0" marL="685800" rtl="0" algn="l">
              <a:lnSpc>
                <a:spcPct val="115000"/>
              </a:lnSpc>
              <a:spcBef>
                <a:spcPts val="0"/>
              </a:spcBef>
              <a:spcAft>
                <a:spcPts val="0"/>
              </a:spcAft>
              <a:buClr>
                <a:srgbClr val="051E50"/>
              </a:buClr>
              <a:buSzPts val="1500"/>
              <a:buChar char="●"/>
            </a:pPr>
            <a:r>
              <a:rPr b="1" lang="en" sz="1500">
                <a:solidFill>
                  <a:srgbClr val="FF0000"/>
                </a:solidFill>
              </a:rPr>
              <a:t>Fast R-CNN</a:t>
            </a:r>
            <a:r>
              <a:rPr lang="en" sz="1500">
                <a:solidFill>
                  <a:srgbClr val="051E50"/>
                </a:solidFill>
              </a:rPr>
              <a:t>: Uses the Selective Search algorithm to obtain region proposals, adding the Region of Interest (ROI) Pooling module. Extracts a fixed-size window from the feature map and uses the features to obtain the class label and bounding box. The network is now </a:t>
            </a:r>
            <a:r>
              <a:rPr i="1" lang="en" sz="1500">
                <a:solidFill>
                  <a:srgbClr val="051E50"/>
                </a:solidFill>
              </a:rPr>
              <a:t>end-to-end trainable</a:t>
            </a:r>
            <a:endParaRPr i="1" sz="1500">
              <a:solidFill>
                <a:srgbClr val="051E50"/>
              </a:solidFill>
            </a:endParaRPr>
          </a:p>
          <a:p>
            <a:pPr indent="-323850" lvl="0" marL="685800" rtl="0" algn="l">
              <a:lnSpc>
                <a:spcPct val="115000"/>
              </a:lnSpc>
              <a:spcBef>
                <a:spcPts val="0"/>
              </a:spcBef>
              <a:spcAft>
                <a:spcPts val="0"/>
              </a:spcAft>
              <a:buClr>
                <a:srgbClr val="051E50"/>
              </a:buClr>
              <a:buSzPts val="1500"/>
              <a:buChar char="●"/>
            </a:pPr>
            <a:r>
              <a:rPr b="1" lang="en" sz="1500">
                <a:solidFill>
                  <a:srgbClr val="38761D"/>
                </a:solidFill>
              </a:rPr>
              <a:t>Faster R-CNN</a:t>
            </a:r>
            <a:r>
              <a:rPr lang="en" sz="1500">
                <a:solidFill>
                  <a:srgbClr val="051E50"/>
                </a:solidFill>
              </a:rPr>
              <a:t>: Introduces the Regional Proposal Network (RPN) that puts the region proposal </a:t>
            </a:r>
            <a:r>
              <a:rPr i="1" lang="en" sz="1500">
                <a:solidFill>
                  <a:srgbClr val="051E50"/>
                </a:solidFill>
              </a:rPr>
              <a:t>directly</a:t>
            </a:r>
            <a:r>
              <a:rPr lang="en" sz="1500">
                <a:solidFill>
                  <a:srgbClr val="051E50"/>
                </a:solidFill>
              </a:rPr>
              <a:t> into the architecture, alleviating the need for the Selective Search algorithm. Produces better results at lower training and inference time. </a:t>
            </a:r>
            <a:endParaRPr sz="1500">
              <a:solidFill>
                <a:srgbClr val="051E50"/>
              </a:solidFill>
            </a:endParaRPr>
          </a:p>
          <a:p>
            <a:pPr indent="-323850" lvl="0" marL="685800" rtl="0" algn="l">
              <a:lnSpc>
                <a:spcPct val="115000"/>
              </a:lnSpc>
              <a:spcBef>
                <a:spcPts val="0"/>
              </a:spcBef>
              <a:spcAft>
                <a:spcPts val="0"/>
              </a:spcAft>
              <a:buClr>
                <a:srgbClr val="051E50"/>
              </a:buClr>
              <a:buSzPts val="1500"/>
              <a:buChar char="●"/>
            </a:pPr>
            <a:r>
              <a:rPr b="1" lang="en" sz="1500">
                <a:solidFill>
                  <a:srgbClr val="6AA84F"/>
                </a:solidFill>
              </a:rPr>
              <a:t>Mask R-CNN</a:t>
            </a:r>
            <a:r>
              <a:rPr lang="en" sz="1500">
                <a:solidFill>
                  <a:srgbClr val="051E50"/>
                </a:solidFill>
              </a:rPr>
              <a:t>: adds a convolution mask filter to the Faster R-CNN architecture to generate instance segmentation masks</a:t>
            </a:r>
            <a:endParaRPr sz="1500">
              <a:solidFill>
                <a:srgbClr val="051E50"/>
              </a:solidFill>
            </a:endParaRPr>
          </a:p>
          <a:p>
            <a:pPr indent="0" lvl="0" marL="0" rtl="0" algn="l">
              <a:lnSpc>
                <a:spcPct val="115000"/>
              </a:lnSpc>
              <a:spcBef>
                <a:spcPts val="5700"/>
              </a:spcBef>
              <a:spcAft>
                <a:spcPts val="1600"/>
              </a:spcAft>
              <a:buSzPts val="1800"/>
              <a:buNone/>
            </a:pPr>
            <a:r>
              <a:t/>
            </a:r>
            <a:endParaRPr b="1"/>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5" name="Shape 715"/>
        <p:cNvGrpSpPr/>
        <p:nvPr/>
      </p:nvGrpSpPr>
      <p:grpSpPr>
        <a:xfrm>
          <a:off x="0" y="0"/>
          <a:ext cx="0" cy="0"/>
          <a:chOff x="0" y="0"/>
          <a:chExt cx="0" cy="0"/>
        </a:xfrm>
      </p:grpSpPr>
      <p:sp>
        <p:nvSpPr>
          <p:cNvPr id="716" name="Google Shape;716;p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R-CNN</a:t>
            </a:r>
            <a:endParaRPr/>
          </a:p>
        </p:txBody>
      </p:sp>
      <p:sp>
        <p:nvSpPr>
          <p:cNvPr id="717" name="Google Shape;717;p109"/>
          <p:cNvSpPr txBox="1"/>
          <p:nvPr/>
        </p:nvSpPr>
        <p:spPr>
          <a:xfrm>
            <a:off x="141675" y="56700"/>
            <a:ext cx="84024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400" u="none" cap="none" strike="noStrike">
                <a:solidFill>
                  <a:srgbClr val="000000"/>
                </a:solidFill>
                <a:latin typeface="Arial"/>
                <a:ea typeface="Arial"/>
                <a:cs typeface="Arial"/>
                <a:sym typeface="Arial"/>
              </a:rPr>
              <a:t>Step #1</a:t>
            </a:r>
            <a:r>
              <a:rPr b="0" i="0" lang="en" sz="1400" u="none" cap="none" strike="noStrike">
                <a:solidFill>
                  <a:srgbClr val="000000"/>
                </a:solidFill>
                <a:latin typeface="Arial"/>
                <a:ea typeface="Arial"/>
                <a:cs typeface="Arial"/>
                <a:sym typeface="Arial"/>
              </a:rPr>
              <a:t>: Input an image and segment it into blo</a:t>
            </a:r>
            <a:r>
              <a:rPr lang="en"/>
              <a:t>bs</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400" u="none" cap="none" strike="noStrike">
                <a:solidFill>
                  <a:srgbClr val="000000"/>
                </a:solidFill>
                <a:latin typeface="Arial"/>
                <a:ea typeface="Arial"/>
                <a:cs typeface="Arial"/>
                <a:sym typeface="Arial"/>
              </a:rPr>
              <a:t>Step #2</a:t>
            </a:r>
            <a:r>
              <a:rPr b="0" i="0" lang="en" sz="1400" u="none" cap="none" strike="noStrike">
                <a:solidFill>
                  <a:srgbClr val="000000"/>
                </a:solidFill>
                <a:latin typeface="Arial"/>
                <a:ea typeface="Arial"/>
                <a:cs typeface="Arial"/>
                <a:sym typeface="Arial"/>
              </a:rPr>
              <a:t>: Extract regions proposals using the Selective Search</a:t>
            </a:r>
            <a:r>
              <a:rPr lang="en"/>
              <a:t> algorithm</a:t>
            </a:r>
            <a:endParaRPr/>
          </a:p>
          <a:p>
            <a:pPr indent="0" lvl="0" marL="457200" marR="0" rtl="0" algn="l">
              <a:lnSpc>
                <a:spcPct val="115000"/>
              </a:lnSpc>
              <a:spcBef>
                <a:spcPts val="0"/>
              </a:spcBef>
              <a:spcAft>
                <a:spcPts val="0"/>
              </a:spcAft>
              <a:buNone/>
            </a:pPr>
            <a:r>
              <a:t/>
            </a:r>
            <a:endParaRPr/>
          </a:p>
          <a:p>
            <a:pPr indent="-298450" lvl="0" marL="457200" marR="0" rtl="0" algn="l">
              <a:lnSpc>
                <a:spcPct val="115000"/>
              </a:lnSpc>
              <a:spcBef>
                <a:spcPts val="0"/>
              </a:spcBef>
              <a:spcAft>
                <a:spcPts val="0"/>
              </a:spcAft>
              <a:buClr>
                <a:schemeClr val="dk1"/>
              </a:buClr>
              <a:buSzPts val="1100"/>
              <a:buFont typeface="Arial"/>
              <a:buChar char="●"/>
            </a:pPr>
            <a:r>
              <a:rPr b="1" lang="en"/>
              <a:t>Step #3</a:t>
            </a:r>
            <a:r>
              <a:rPr lang="en"/>
              <a:t>: Select the regions of interest with higher object activations using a pretrained network, warp them to standard size (e.g. 128x128) and output proposals of objects</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400" u="none" cap="none" strike="noStrike">
                <a:solidFill>
                  <a:srgbClr val="000000"/>
                </a:solidFill>
                <a:latin typeface="Arial"/>
                <a:ea typeface="Arial"/>
                <a:cs typeface="Arial"/>
                <a:sym typeface="Arial"/>
              </a:rPr>
              <a:t>Step #</a:t>
            </a:r>
            <a:r>
              <a:rPr lang="en"/>
              <a:t>3</a:t>
            </a:r>
            <a:r>
              <a:rPr b="0" i="0" lang="en" sz="1400" u="none" cap="none" strike="noStrike">
                <a:solidFill>
                  <a:srgbClr val="000000"/>
                </a:solidFill>
                <a:latin typeface="Arial"/>
                <a:ea typeface="Arial"/>
                <a:cs typeface="Arial"/>
                <a:sym typeface="Arial"/>
              </a:rPr>
              <a:t> Classify each proposal using the extracted features with a Support Vector Machine</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(SVM)</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R-CNN</a:t>
            </a:r>
            <a:endParaRPr/>
          </a:p>
        </p:txBody>
      </p:sp>
      <p:sp>
        <p:nvSpPr>
          <p:cNvPr id="723" name="Google Shape;723;p1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724" name="Google Shape;724;p110"/>
          <p:cNvPicPr preferRelativeResize="0"/>
          <p:nvPr/>
        </p:nvPicPr>
        <p:blipFill rotWithShape="1">
          <a:blip r:embed="rId3">
            <a:alphaModFix/>
          </a:blip>
          <a:srcRect b="0" l="0" r="0" t="0"/>
          <a:stretch/>
        </p:blipFill>
        <p:spPr>
          <a:xfrm>
            <a:off x="0" y="998920"/>
            <a:ext cx="9144001" cy="314566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R-CNN</a:t>
            </a:r>
            <a:endParaRPr/>
          </a:p>
        </p:txBody>
      </p:sp>
      <p:sp>
        <p:nvSpPr>
          <p:cNvPr id="730" name="Google Shape;730;p111"/>
          <p:cNvSpPr txBox="1"/>
          <p:nvPr/>
        </p:nvSpPr>
        <p:spPr>
          <a:xfrm>
            <a:off x="141675" y="56700"/>
            <a:ext cx="84024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731" name="Google Shape;731;p111"/>
          <p:cNvPicPr preferRelativeResize="0"/>
          <p:nvPr/>
        </p:nvPicPr>
        <p:blipFill>
          <a:blip r:embed="rId3">
            <a:alphaModFix/>
          </a:blip>
          <a:stretch>
            <a:fillRect/>
          </a:stretch>
        </p:blipFill>
        <p:spPr>
          <a:xfrm>
            <a:off x="1588225" y="1122650"/>
            <a:ext cx="5496351" cy="3588325"/>
          </a:xfrm>
          <a:prstGeom prst="rect">
            <a:avLst/>
          </a:prstGeom>
          <a:noFill/>
          <a:ln>
            <a:noFill/>
          </a:ln>
        </p:spPr>
      </p:pic>
      <p:sp>
        <p:nvSpPr>
          <p:cNvPr id="732" name="Google Shape;732;p111"/>
          <p:cNvSpPr txBox="1"/>
          <p:nvPr/>
        </p:nvSpPr>
        <p:spPr>
          <a:xfrm>
            <a:off x="2964175" y="4710975"/>
            <a:ext cx="3020100" cy="444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u="sng">
                <a:solidFill>
                  <a:schemeClr val="hlink"/>
                </a:solidFill>
                <a:hlinkClick r:id="rId4"/>
              </a:rPr>
              <a:t>Region Proposals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